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50"/>
  </p:notesMasterIdLst>
  <p:handoutMasterIdLst>
    <p:handoutMasterId r:id="rId51"/>
  </p:handoutMasterIdLst>
  <p:sldIdLst>
    <p:sldId id="260" r:id="rId5"/>
    <p:sldId id="265" r:id="rId6"/>
    <p:sldId id="303" r:id="rId7"/>
    <p:sldId id="335" r:id="rId8"/>
    <p:sldId id="336" r:id="rId9"/>
    <p:sldId id="309" r:id="rId10"/>
    <p:sldId id="310" r:id="rId11"/>
    <p:sldId id="304" r:id="rId12"/>
    <p:sldId id="372" r:id="rId13"/>
    <p:sldId id="311" r:id="rId14"/>
    <p:sldId id="314" r:id="rId15"/>
    <p:sldId id="317" r:id="rId16"/>
    <p:sldId id="316" r:id="rId17"/>
    <p:sldId id="373" r:id="rId18"/>
    <p:sldId id="313" r:id="rId19"/>
    <p:sldId id="356" r:id="rId20"/>
    <p:sldId id="375" r:id="rId21"/>
    <p:sldId id="347" r:id="rId22"/>
    <p:sldId id="348" r:id="rId23"/>
    <p:sldId id="380" r:id="rId24"/>
    <p:sldId id="364" r:id="rId25"/>
    <p:sldId id="365" r:id="rId26"/>
    <p:sldId id="366" r:id="rId27"/>
    <p:sldId id="385" r:id="rId28"/>
    <p:sldId id="368" r:id="rId29"/>
    <p:sldId id="381" r:id="rId30"/>
    <p:sldId id="387" r:id="rId31"/>
    <p:sldId id="361" r:id="rId32"/>
    <p:sldId id="362" r:id="rId33"/>
    <p:sldId id="302" r:id="rId34"/>
    <p:sldId id="382" r:id="rId35"/>
    <p:sldId id="388" r:id="rId36"/>
    <p:sldId id="383" r:id="rId37"/>
    <p:sldId id="384" r:id="rId38"/>
    <p:sldId id="367" r:id="rId39"/>
    <p:sldId id="386" r:id="rId40"/>
    <p:sldId id="369" r:id="rId41"/>
    <p:sldId id="308" r:id="rId42"/>
    <p:sldId id="338" r:id="rId43"/>
    <p:sldId id="339" r:id="rId44"/>
    <p:sldId id="340" r:id="rId45"/>
    <p:sldId id="370" r:id="rId46"/>
    <p:sldId id="371" r:id="rId47"/>
    <p:sldId id="343" r:id="rId48"/>
    <p:sldId id="285" r:id="rId49"/>
  </p:sldIdLst>
  <p:sldSz cx="12193588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P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43BA"/>
    <a:srgbClr val="4DC58D"/>
    <a:srgbClr val="7030A0"/>
    <a:srgbClr val="000000"/>
    <a:srgbClr val="C8142F"/>
    <a:srgbClr val="1930FA"/>
    <a:srgbClr val="193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4D054-C5C2-43B4-A26F-153A9AFF570C}" v="5" dt="2025-10-08T08:43:18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Marcador de fecha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Marcador de pie de página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número de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1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sz="1400"/>
            </a:pPr>
            <a:fld id="{9D0443A8-41F8-4565-929E-65FA699DAB70}" type="slidenum">
              <a:t>‹Nº›</a:t>
            </a:fld>
            <a:endParaRPr lang="es-ES" sz="14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154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>
            <a:spLocks noMove="1" noResize="1"/>
          </p:cNvSpPr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cap="sq">
            <a:noFill/>
            <a:prstDash val="solid"/>
          </a:ln>
        </p:spPr>
        <p:txBody>
          <a:bodyPr wrap="none" lIns="90000" tIns="45000" rIns="90000" bIns="45000" anchor="ctr" anchorCtr="1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3" name="Forma libre 2"/>
          <p:cNvSpPr/>
          <p:nvPr/>
        </p:nvSpPr>
        <p:spPr>
          <a:xfrm>
            <a:off x="0" y="0"/>
            <a:ext cx="6858000" cy="9144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0" y="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5" name="Marcador de fecha 4"/>
          <p:cNvSpPr txBox="1">
            <a:spLocks noGrp="1"/>
          </p:cNvSpPr>
          <p:nvPr>
            <p:ph type="dt" idx="1"/>
          </p:nvPr>
        </p:nvSpPr>
        <p:spPr>
          <a:xfrm>
            <a:off x="3884759" y="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imagen de diapositiva 5"/>
          <p:cNvSpPr>
            <a:spLocks noGrp="1" noRot="1" noChangeAspect="1"/>
          </p:cNvSpPr>
          <p:nvPr>
            <p:ph type="sldImg" idx="2"/>
          </p:nvPr>
        </p:nvSpPr>
        <p:spPr>
          <a:xfrm>
            <a:off x="685799" y="1143000"/>
            <a:ext cx="5484960" cy="308448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Marcador de notas 6"/>
          <p:cNvSpPr txBox="1">
            <a:spLocks noGrp="1"/>
          </p:cNvSpPr>
          <p:nvPr>
            <p:ph type="body" sz="quarter" idx="3"/>
          </p:nvPr>
        </p:nvSpPr>
        <p:spPr>
          <a:xfrm>
            <a:off x="685799" y="4400280"/>
            <a:ext cx="5484960" cy="3598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compatLnSpc="1"/>
          <a:lstStyle/>
          <a:p>
            <a:endParaRPr lang="es-ES"/>
          </a:p>
        </p:txBody>
      </p:sp>
      <p:sp>
        <p:nvSpPr>
          <p:cNvPr id="8" name="Forma libre 7"/>
          <p:cNvSpPr/>
          <p:nvPr/>
        </p:nvSpPr>
        <p:spPr>
          <a:xfrm>
            <a:off x="0" y="8685360"/>
            <a:ext cx="2971800" cy="458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6800" rIns="90000" bIns="46800" anchor="ctr" anchorCtr="0" compatLnSpc="1">
            <a:no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es-ES" sz="1800" b="0" i="0" u="none" strike="noStrike" cap="none" baseline="0">
              <a:ln>
                <a:noFill/>
              </a:ln>
              <a:solidFill>
                <a:srgbClr val="000000"/>
              </a:solidFill>
              <a:latin typeface="Calibri" pitchFamily="34"/>
              <a:ea typeface="Microsoft YaHei" pitchFamily="2"/>
              <a:cs typeface="Microsoft YaHei" pitchFamily="2"/>
            </a:endParaRPr>
          </a:p>
        </p:txBody>
      </p:sp>
      <p:sp>
        <p:nvSpPr>
          <p:cNvPr id="9" name="Marcador de número de diapositiva 8"/>
          <p:cNvSpPr txBox="1">
            <a:spLocks noGrp="1"/>
          </p:cNvSpPr>
          <p:nvPr>
            <p:ph type="sldNum" sz="quarter" idx="5"/>
          </p:nvPr>
        </p:nvSpPr>
        <p:spPr>
          <a:xfrm>
            <a:off x="3884759" y="8685360"/>
            <a:ext cx="2970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 compatLnSpc="1">
            <a:noAutofit/>
          </a:bodyPr>
          <a:lstStyle>
            <a:lvl1pPr marL="215640" marR="0" lvl="0" indent="-21564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15640" algn="l"/>
                <a:tab pos="664559" algn="l"/>
                <a:tab pos="1113839" algn="l"/>
                <a:tab pos="1563120" algn="l"/>
                <a:tab pos="2012400" algn="l"/>
                <a:tab pos="2461680" algn="l"/>
                <a:tab pos="2910960" algn="l"/>
                <a:tab pos="3360240" algn="l"/>
                <a:tab pos="3809520" algn="l"/>
                <a:tab pos="4258799" algn="l"/>
                <a:tab pos="4708080" algn="l"/>
                <a:tab pos="5157359" algn="l"/>
                <a:tab pos="5606640" algn="l"/>
                <a:tab pos="6055920" algn="l"/>
                <a:tab pos="6505200" algn="l"/>
                <a:tab pos="6954480" algn="l"/>
                <a:tab pos="7403760" algn="l"/>
                <a:tab pos="7853040" algn="l"/>
                <a:tab pos="8302319" algn="l"/>
                <a:tab pos="8751600" algn="l"/>
                <a:tab pos="920088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Times New Roman" pitchFamily="18"/>
                <a:ea typeface="Segoe UI" pitchFamily="2"/>
                <a:cs typeface="Segoe UI" pitchFamily="2"/>
              </a:defRPr>
            </a:lvl1pPr>
          </a:lstStyle>
          <a:p>
            <a:pPr lvl="0"/>
            <a:fld id="{CCC7798F-728C-439A-AEEB-07D03B51A146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919" algn="l"/>
        <a:tab pos="898199" algn="l"/>
        <a:tab pos="1347480" algn="l"/>
        <a:tab pos="1796760" algn="l"/>
        <a:tab pos="2246040" algn="l"/>
        <a:tab pos="2695320" algn="l"/>
        <a:tab pos="3144600" algn="l"/>
        <a:tab pos="3593880" algn="l"/>
        <a:tab pos="4043159" algn="l"/>
        <a:tab pos="4492440" algn="l"/>
        <a:tab pos="4941719" algn="l"/>
        <a:tab pos="5391000" algn="l"/>
        <a:tab pos="5840280" algn="l"/>
        <a:tab pos="6289560" algn="l"/>
        <a:tab pos="6738840" algn="l"/>
        <a:tab pos="7188120" algn="l"/>
        <a:tab pos="7637400" algn="l"/>
        <a:tab pos="8086679" algn="l"/>
        <a:tab pos="8535960" algn="l"/>
        <a:tab pos="8985240" algn="l"/>
      </a:tabLst>
      <a:defRPr lang="es-ES" sz="1200" b="0" i="0" u="none" strike="noStrike" cap="none" baseline="0">
        <a:ln>
          <a:noFill/>
        </a:ln>
        <a:solidFill>
          <a:srgbClr val="000000"/>
        </a:solidFill>
        <a:highlight>
          <a:scrgbClr r="0" g="0" b="0">
            <a:alpha val="0"/>
          </a:scrgbClr>
        </a:highlight>
        <a:latin typeface="Times New Roman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717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CCC7798F-728C-439A-AEEB-07D03B51A146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881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C71594B-12A8-6458-7C34-7226BC96D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3362" y="0"/>
            <a:ext cx="6540226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E00623-0651-B459-339B-26BFE8249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r="70178" b="-719"/>
          <a:stretch/>
        </p:blipFill>
        <p:spPr>
          <a:xfrm>
            <a:off x="10568536" y="6125919"/>
            <a:ext cx="839193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1FDCF7A-73CE-9D2C-8FCF-40F5E8603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lum bright="-50000"/>
            <a:alphaModFix/>
          </a:blip>
          <a:srcRect l="29836" t="-7696"/>
          <a:stretch/>
        </p:blipFill>
        <p:spPr>
          <a:xfrm>
            <a:off x="10064872" y="6429784"/>
            <a:ext cx="1846522" cy="24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ED7E70-A814-C8A4-0162-D3EDAE8EC2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6375" y="403867"/>
            <a:ext cx="2150521" cy="9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5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 descr="Un edificio de ladrillo&#10;&#10;Descripción generada automáticamente">
            <a:extLst>
              <a:ext uri="{FF2B5EF4-FFF2-40B4-BE49-F238E27FC236}">
                <a16:creationId xmlns:a16="http://schemas.microsoft.com/office/drawing/2014/main" id="{DF67B9A2-8738-BD94-8402-73DB04AAA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076" y="1988542"/>
            <a:ext cx="2303565" cy="3137129"/>
          </a:xfrm>
          <a:prstGeom prst="rect">
            <a:avLst/>
          </a:prstGeom>
        </p:spPr>
      </p:pic>
      <p:sp>
        <p:nvSpPr>
          <p:cNvPr id="3" name="Rectangle 18">
            <a:extLst>
              <a:ext uri="{FF2B5EF4-FFF2-40B4-BE49-F238E27FC236}">
                <a16:creationId xmlns:a16="http://schemas.microsoft.com/office/drawing/2014/main" id="{85C3D632-3442-12FC-6B3C-A162955EE47D}"/>
              </a:ext>
            </a:extLst>
          </p:cNvPr>
          <p:cNvSpPr/>
          <p:nvPr userDrawn="1"/>
        </p:nvSpPr>
        <p:spPr>
          <a:xfrm>
            <a:off x="786159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D8D17BAC-947B-ED5E-D24E-B837925A774A}"/>
              </a:ext>
            </a:extLst>
          </p:cNvPr>
          <p:cNvSpPr/>
          <p:nvPr userDrawn="1"/>
        </p:nvSpPr>
        <p:spPr>
          <a:xfrm>
            <a:off x="6238780" y="1988543"/>
            <a:ext cx="2328374" cy="31371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9DA7D03A-CCE8-CFA2-91E0-605183C21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8554512" y="2405325"/>
            <a:ext cx="3137128" cy="230356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ED75F0-F28B-031B-95C8-70E1CDF944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93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7A9AC553-3444-B80A-A652-C4696D86B491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28">
            <a:extLst>
              <a:ext uri="{FF2B5EF4-FFF2-40B4-BE49-F238E27FC236}">
                <a16:creationId xmlns:a16="http://schemas.microsoft.com/office/drawing/2014/main" id="{99124557-003C-07CB-F9FF-94E9DCCC502F}"/>
              </a:ext>
            </a:extLst>
          </p:cNvPr>
          <p:cNvSpPr>
            <a:spLocks noGrp="1" noChangeAspect="1"/>
          </p:cNvSpPr>
          <p:nvPr>
            <p:ph type="pic" sz="quarter" idx="51"/>
          </p:nvPr>
        </p:nvSpPr>
        <p:spPr>
          <a:xfrm>
            <a:off x="7211682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sp>
        <p:nvSpPr>
          <p:cNvPr id="7" name="Picture Placeholder 28">
            <a:extLst>
              <a:ext uri="{FF2B5EF4-FFF2-40B4-BE49-F238E27FC236}">
                <a16:creationId xmlns:a16="http://schemas.microsoft.com/office/drawing/2014/main" id="{B15ACC76-857B-1136-DA7C-C1B4D0D02E26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2086009" y="2116024"/>
            <a:ext cx="2704105" cy="2704105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FontTx/>
              <a:buNone/>
              <a:defRPr sz="105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cs typeface="Helvetica Regular" charset="0"/>
              </a:defRPr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9AE31BF-F24B-101B-F971-305F32BC41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850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Imagen 13" descr="Un edificio de ladrillo&#10;&#10;Descripción generada automáticamente">
            <a:extLst>
              <a:ext uri="{FF2B5EF4-FFF2-40B4-BE49-F238E27FC236}">
                <a16:creationId xmlns:a16="http://schemas.microsoft.com/office/drawing/2014/main" id="{58B52CD5-62AB-A4FD-223A-AB3D648A01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1" y="4247499"/>
            <a:ext cx="2312981" cy="1721983"/>
          </a:xfrm>
          <a:prstGeom prst="rect">
            <a:avLst/>
          </a:prstGeom>
        </p:spPr>
      </p:pic>
      <p:pic>
        <p:nvPicPr>
          <p:cNvPr id="16" name="Imagen 15" descr="Una cocina moderna&#10;&#10;Descripción generada automáticamente con confianza media">
            <a:extLst>
              <a:ext uri="{FF2B5EF4-FFF2-40B4-BE49-F238E27FC236}">
                <a16:creationId xmlns:a16="http://schemas.microsoft.com/office/drawing/2014/main" id="{1F135799-E6AF-9E26-F42B-512556C7BE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866"/>
          <a:stretch/>
        </p:blipFill>
        <p:spPr>
          <a:xfrm>
            <a:off x="786158" y="1520146"/>
            <a:ext cx="2312981" cy="2317237"/>
          </a:xfrm>
          <a:prstGeom prst="rect">
            <a:avLst/>
          </a:prstGeom>
        </p:spPr>
      </p:pic>
      <p:pic>
        <p:nvPicPr>
          <p:cNvPr id="18" name="Imagen 17" descr="Edificio de piedra&#10;&#10;Descripción generada automáticamente">
            <a:extLst>
              <a:ext uri="{FF2B5EF4-FFF2-40B4-BE49-F238E27FC236}">
                <a16:creationId xmlns:a16="http://schemas.microsoft.com/office/drawing/2014/main" id="{2A9BD045-8ADF-3D75-711A-0F76BD74A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3490" y="1520146"/>
            <a:ext cx="2312981" cy="1606850"/>
          </a:xfrm>
          <a:prstGeom prst="rect">
            <a:avLst/>
          </a:prstGeom>
        </p:spPr>
      </p:pic>
      <p:pic>
        <p:nvPicPr>
          <p:cNvPr id="20" name="Imagen 19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5A1A29ED-3116-103A-EBCB-CAEAD4EA70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58" y="4247499"/>
            <a:ext cx="2312981" cy="1721983"/>
          </a:xfrm>
          <a:prstGeom prst="rect">
            <a:avLst/>
          </a:prstGeom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id="{7AE5BCB7-F298-1F2E-B1C4-E59C9425A49F}"/>
              </a:ext>
            </a:extLst>
          </p:cNvPr>
          <p:cNvSpPr/>
          <p:nvPr userDrawn="1"/>
        </p:nvSpPr>
        <p:spPr>
          <a:xfrm>
            <a:off x="786158" y="2818955"/>
            <a:ext cx="4820315" cy="19577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5D8F5D-0905-615E-30AD-A41F5894D96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09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58CABFE8-1140-B5A2-723B-06549EFE6E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0982" y="1518407"/>
            <a:ext cx="2497123" cy="4442540"/>
          </a:xfrm>
          <a:prstGeom prst="rect">
            <a:avLst/>
          </a:prstGeom>
        </p:spPr>
      </p:pic>
      <p:pic>
        <p:nvPicPr>
          <p:cNvPr id="10" name="Imagen 9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A06D2198-8D0E-1920-8A97-9381B29D41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7899" y="1518407"/>
            <a:ext cx="2497123" cy="4442540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B4BE7C5A-0D9F-1E71-2A07-688AFA427B54}"/>
              </a:ext>
            </a:extLst>
          </p:cNvPr>
          <p:cNvSpPr/>
          <p:nvPr userDrawn="1"/>
        </p:nvSpPr>
        <p:spPr>
          <a:xfrm>
            <a:off x="6260982" y="2884127"/>
            <a:ext cx="5144040" cy="17111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A5A5D2-568C-9065-D521-5A516A9EA6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0525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27EC0B58-747A-9D9F-2222-7F8CE24AD4E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86851" y="2214009"/>
            <a:ext cx="4821984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3AE9292-CBC5-EC22-E81A-BCC94833FFC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494686" y="2214009"/>
            <a:ext cx="4847230" cy="29787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s-E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F41B19-CE29-A59B-135E-11621D75E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45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72A1678-00B3-E507-4656-E085C9C8C0F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Edificio de piedra&#10;&#10;Descripción generada automáticamente">
            <a:extLst>
              <a:ext uri="{FF2B5EF4-FFF2-40B4-BE49-F238E27FC236}">
                <a16:creationId xmlns:a16="http://schemas.microsoft.com/office/drawing/2014/main" id="{D9ABECB3-1800-1716-7193-CECFE7820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850" y="2214008"/>
            <a:ext cx="4851187" cy="2978777"/>
          </a:xfrm>
          <a:prstGeom prst="rect">
            <a:avLst/>
          </a:prstGeom>
        </p:spPr>
      </p:pic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23F2E4FC-D481-DEBC-4701-95E32CA0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687" y="2214009"/>
            <a:ext cx="4847230" cy="2978776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F57C8291-A7F0-DEEE-D2C9-16A79A261331}"/>
              </a:ext>
            </a:extLst>
          </p:cNvPr>
          <p:cNvSpPr/>
          <p:nvPr userDrawn="1"/>
        </p:nvSpPr>
        <p:spPr>
          <a:xfrm>
            <a:off x="3636128" y="2845229"/>
            <a:ext cx="4921331" cy="17163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97DF2F1-9B0A-0A73-5E17-45EB7E0642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37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B90966D-0498-AF00-49BD-1F4A2C89EE3D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Vista de una iglesia&#10;&#10;Descripción generada automáticamente con confianza media">
            <a:extLst>
              <a:ext uri="{FF2B5EF4-FFF2-40B4-BE49-F238E27FC236}">
                <a16:creationId xmlns:a16="http://schemas.microsoft.com/office/drawing/2014/main" id="{5F0CF5E1-8836-3D73-E814-7D6AEFFCB9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84227"/>
            <a:ext cx="12193588" cy="26895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56D84DE-1AED-DBAB-5F45-E09838B09E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7746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Vista aérea de una ciudad&#10;&#10;Descripción generada automáticamente con confianza baja">
            <a:extLst>
              <a:ext uri="{FF2B5EF4-FFF2-40B4-BE49-F238E27FC236}">
                <a16:creationId xmlns:a16="http://schemas.microsoft.com/office/drawing/2014/main" id="{C094C6AD-76F4-1C5C-92FA-C5601B6925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6369908" cy="6858001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483BF18A-D608-9E7E-FFA4-4AC555391C2F}"/>
              </a:ext>
            </a:extLst>
          </p:cNvPr>
          <p:cNvSpPr/>
          <p:nvPr userDrawn="1"/>
        </p:nvSpPr>
        <p:spPr>
          <a:xfrm>
            <a:off x="6369908" y="0"/>
            <a:ext cx="5875638" cy="6858000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Regular" charset="0"/>
              <a:cs typeface="Helvetica Regular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7EE69DD-9FD7-1A37-A7FB-DA4A2C0FC11B}"/>
              </a:ext>
            </a:extLst>
          </p:cNvPr>
          <p:cNvSpPr/>
          <p:nvPr userDrawn="1"/>
        </p:nvSpPr>
        <p:spPr>
          <a:xfrm rot="5400000">
            <a:off x="3137014" y="3232894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5AD9D2D-0844-99E8-045F-564E9646FC5D}"/>
              </a:ext>
            </a:extLst>
          </p:cNvPr>
          <p:cNvSpPr txBox="1"/>
          <p:nvPr userDrawn="1"/>
        </p:nvSpPr>
        <p:spPr>
          <a:xfrm>
            <a:off x="8468644" y="1958465"/>
            <a:ext cx="264074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4400" b="1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GRACIAS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65E3696-BAFC-A2D7-B93D-E11228059C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775994" y="6237767"/>
            <a:ext cx="3089488" cy="27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941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Rectángulo">
            <a:extLst>
              <a:ext uri="{FF2B5EF4-FFF2-40B4-BE49-F238E27FC236}">
                <a16:creationId xmlns:a16="http://schemas.microsoft.com/office/drawing/2014/main" id="{5B75362E-E3E5-0217-9BED-5E16C155D9E6}"/>
              </a:ext>
            </a:extLst>
          </p:cNvPr>
          <p:cNvSpPr/>
          <p:nvPr userDrawn="1"/>
        </p:nvSpPr>
        <p:spPr>
          <a:xfrm>
            <a:off x="744918" y="1568958"/>
            <a:ext cx="4191000" cy="3917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6457372-9D6A-BBE7-FA22-CE4DA4D09962}"/>
              </a:ext>
            </a:extLst>
          </p:cNvPr>
          <p:cNvSpPr/>
          <p:nvPr userDrawn="1"/>
        </p:nvSpPr>
        <p:spPr>
          <a:xfrm>
            <a:off x="744918" y="1054608"/>
            <a:ext cx="5158388" cy="7315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C4C0A03-D7A2-8C39-E44F-F36BFA60F878}"/>
              </a:ext>
            </a:extLst>
          </p:cNvPr>
          <p:cNvSpPr txBox="1"/>
          <p:nvPr userDrawn="1"/>
        </p:nvSpPr>
        <p:spPr>
          <a:xfrm>
            <a:off x="744918" y="467334"/>
            <a:ext cx="236823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pic>
        <p:nvPicPr>
          <p:cNvPr id="12" name="Imagen 11" descr="Vista frontal de una carretera sinuosa en el desierto">
            <a:extLst>
              <a:ext uri="{FF2B5EF4-FFF2-40B4-BE49-F238E27FC236}">
                <a16:creationId xmlns:a16="http://schemas.microsoft.com/office/drawing/2014/main" id="{A63F95DF-3E1B-076D-5AF7-EE5649E4A0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14"/>
          <a:stretch/>
        </p:blipFill>
        <p:spPr>
          <a:xfrm>
            <a:off x="6657761" y="-1"/>
            <a:ext cx="5535827" cy="701245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299DB7E-C543-01FB-CC6C-4BAE4B9C70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4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12F822-D50F-77B2-7DDD-31024126CB31}"/>
              </a:ext>
            </a:extLst>
          </p:cNvPr>
          <p:cNvSpPr/>
          <p:nvPr userDrawn="1"/>
        </p:nvSpPr>
        <p:spPr>
          <a:xfrm rot="5400000">
            <a:off x="2107456" y="3232897"/>
            <a:ext cx="6858000" cy="392212"/>
          </a:xfrm>
          <a:prstGeom prst="rect">
            <a:avLst/>
          </a:prstGeom>
          <a:solidFill>
            <a:srgbClr val="C8142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55AB618-F062-70D1-706B-539F967D75B4}"/>
              </a:ext>
            </a:extLst>
          </p:cNvPr>
          <p:cNvSpPr txBox="1"/>
          <p:nvPr userDrawn="1"/>
        </p:nvSpPr>
        <p:spPr>
          <a:xfrm>
            <a:off x="510892" y="766038"/>
            <a:ext cx="26407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Índice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7B411547-8774-C198-DAD1-1A397530AD02}"/>
              </a:ext>
            </a:extLst>
          </p:cNvPr>
          <p:cNvSpPr/>
          <p:nvPr userDrawn="1"/>
        </p:nvSpPr>
        <p:spPr>
          <a:xfrm>
            <a:off x="6320380" y="2771622"/>
            <a:ext cx="4191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252000" rIns="180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ts val="252"/>
              </a:spcBef>
            </a:pPr>
            <a:endParaRPr lang="es-ES" sz="1050" b="1">
              <a:solidFill>
                <a:srgbClr val="1930F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" name="Imagen 7" descr="Vista frontal de una carretera sinuosa en el desierto">
            <a:extLst>
              <a:ext uri="{FF2B5EF4-FFF2-40B4-BE49-F238E27FC236}">
                <a16:creationId xmlns:a16="http://schemas.microsoft.com/office/drawing/2014/main" id="{C330BA12-1EB1-4222-3BFA-5F99C93E2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98064"/>
            <a:ext cx="5340350" cy="405688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C87091E-680A-583F-0A06-E3F0E91F2A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515272" y="6347291"/>
            <a:ext cx="2330855" cy="204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855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246D7FB-82B8-93A5-9E49-177D32ED74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9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1CA571E-A2E2-836D-25A5-9F8CB8DF2A6A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edificio de ladrillo&#10;&#10;Descripción generada automáticamente">
            <a:extLst>
              <a:ext uri="{FF2B5EF4-FFF2-40B4-BE49-F238E27FC236}">
                <a16:creationId xmlns:a16="http://schemas.microsoft.com/office/drawing/2014/main" id="{0B07F363-9AE4-001B-C433-4440A9E549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75" y="0"/>
            <a:ext cx="4264813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723A429-0F0F-58A8-1595-92F927215B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3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Cocina con estantes blancos&#10;&#10;Descripción generada automáticamente con confianza media">
            <a:extLst>
              <a:ext uri="{FF2B5EF4-FFF2-40B4-BE49-F238E27FC236}">
                <a16:creationId xmlns:a16="http://schemas.microsoft.com/office/drawing/2014/main" id="{348814AB-9715-0456-C4FC-CDC14ABA65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42" y="1787962"/>
            <a:ext cx="5547330" cy="368442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AC63BE9-A85D-145D-A2D2-31814629B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01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8911B7B-B086-0AF9-60F8-CF8E3898BD92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Picture Placeholder 27">
            <a:extLst>
              <a:ext uri="{FF2B5EF4-FFF2-40B4-BE49-F238E27FC236}">
                <a16:creationId xmlns:a16="http://schemas.microsoft.com/office/drawing/2014/main" id="{3611378C-B632-EF00-DCE7-B719CDEDE0D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29843" y="1787962"/>
            <a:ext cx="5547330" cy="36844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6BEB6-9BB8-56BD-4FC1-C5A9D06C7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90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Picture Placeholder 27">
            <a:extLst>
              <a:ext uri="{FF2B5EF4-FFF2-40B4-BE49-F238E27FC236}">
                <a16:creationId xmlns:a16="http://schemas.microsoft.com/office/drawing/2014/main" id="{1B1D510A-E10E-A6AE-BF24-CE8A87F0FE4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10967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5" name="Picture Placeholder 27">
            <a:extLst>
              <a:ext uri="{FF2B5EF4-FFF2-40B4-BE49-F238E27FC236}">
                <a16:creationId xmlns:a16="http://schemas.microsoft.com/office/drawing/2014/main" id="{0732F0E0-D277-BC82-4427-A4A23BEA77C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531076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6" name="Picture Placeholder 27">
            <a:extLst>
              <a:ext uri="{FF2B5EF4-FFF2-40B4-BE49-F238E27FC236}">
                <a16:creationId xmlns:a16="http://schemas.microsoft.com/office/drawing/2014/main" id="{38D680CB-4416-BBC0-7A1C-57E1F580484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251185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3374D8BD-34F6-8D1B-E5EE-AD47C669356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71294" y="1988543"/>
            <a:ext cx="2303565" cy="28809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JM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8B6244B-1716-2C6A-31FC-FF78A0FCC8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3332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0F53213-C050-1419-D8FB-7E8F0D4CED44}"/>
              </a:ext>
            </a:extLst>
          </p:cNvPr>
          <p:cNvSpPr/>
          <p:nvPr userDrawn="1"/>
        </p:nvSpPr>
        <p:spPr>
          <a:xfrm>
            <a:off x="0" y="0"/>
            <a:ext cx="12193588" cy="722870"/>
          </a:xfrm>
          <a:prstGeom prst="rect">
            <a:avLst/>
          </a:prstGeom>
          <a:gradFill flip="none" rotWithShape="1">
            <a:gsLst>
              <a:gs pos="0">
                <a:srgbClr val="C8142F">
                  <a:tint val="66000"/>
                  <a:satMod val="160000"/>
                </a:srgbClr>
              </a:gs>
              <a:gs pos="50000">
                <a:srgbClr val="C8142F">
                  <a:tint val="44500"/>
                  <a:satMod val="160000"/>
                </a:srgbClr>
              </a:gs>
              <a:gs pos="100000">
                <a:srgbClr val="C8142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 descr="Un edificio de ladrillo&#10;&#10;Descripción generada automáticamente">
            <a:extLst>
              <a:ext uri="{FF2B5EF4-FFF2-40B4-BE49-F238E27FC236}">
                <a16:creationId xmlns:a16="http://schemas.microsoft.com/office/drawing/2014/main" id="{74F6BE77-2C52-46F0-39C1-E1C84AE46A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967" y="1988544"/>
            <a:ext cx="2303565" cy="3137129"/>
          </a:xfrm>
          <a:prstGeom prst="rect">
            <a:avLst/>
          </a:prstGeom>
        </p:spPr>
      </p:pic>
      <p:pic>
        <p:nvPicPr>
          <p:cNvPr id="5" name="Imagen 4" descr="Imagen que contiene interior, cuarto, edificio, ventana&#10;&#10;Descripción generada automáticamente">
            <a:extLst>
              <a:ext uri="{FF2B5EF4-FFF2-40B4-BE49-F238E27FC236}">
                <a16:creationId xmlns:a16="http://schemas.microsoft.com/office/drawing/2014/main" id="{C5292710-144A-419A-0D0D-3406ECE4ED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3114295" y="2405326"/>
            <a:ext cx="3137128" cy="2303565"/>
          </a:xfrm>
          <a:prstGeom prst="rect">
            <a:avLst/>
          </a:prstGeom>
        </p:spPr>
      </p:pic>
      <p:pic>
        <p:nvPicPr>
          <p:cNvPr id="7" name="Imagen 6" descr="Edificio en construcción&#10;&#10;Descripción generada automáticamente con confianza media">
            <a:extLst>
              <a:ext uri="{FF2B5EF4-FFF2-40B4-BE49-F238E27FC236}">
                <a16:creationId xmlns:a16="http://schemas.microsoft.com/office/drawing/2014/main" id="{3EE2A49A-0286-7DF8-BEC0-772BD789C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036" y="1988544"/>
            <a:ext cx="2313864" cy="3137129"/>
          </a:xfrm>
          <a:prstGeom prst="rect">
            <a:avLst/>
          </a:prstGeom>
        </p:spPr>
      </p:pic>
      <p:pic>
        <p:nvPicPr>
          <p:cNvPr id="11" name="Imagen 10" descr="Edificio de piedra&#10;&#10;Descripción generada automáticamente">
            <a:extLst>
              <a:ext uri="{FF2B5EF4-FFF2-40B4-BE49-F238E27FC236}">
                <a16:creationId xmlns:a16="http://schemas.microsoft.com/office/drawing/2014/main" id="{EE99429C-4936-0354-CDDE-8DF6D43A6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71293" y="1988544"/>
            <a:ext cx="2411328" cy="313712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884D72-2AA5-5ADD-A177-080843735F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7739" y="6390666"/>
            <a:ext cx="2303566" cy="20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30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8C827D-6195-3D83-B1B5-1849B59CE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3EF87-AFF7-4CC5-A5BA-B56AA5F88733}" type="datetimeFigureOut">
              <a:rPr lang="es-ES" smtClean="0"/>
              <a:t>16/10/2025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48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86" r:id="rId3"/>
    <p:sldLayoutId id="2147483688" r:id="rId4"/>
    <p:sldLayoutId id="2147483691" r:id="rId5"/>
    <p:sldLayoutId id="2147483692" r:id="rId6"/>
    <p:sldLayoutId id="2147483701" r:id="rId7"/>
    <p:sldLayoutId id="2147483693" r:id="rId8"/>
    <p:sldLayoutId id="2147483694" r:id="rId9"/>
    <p:sldLayoutId id="2147483700" r:id="rId10"/>
    <p:sldLayoutId id="2147483699" r:id="rId11"/>
    <p:sldLayoutId id="2147483695" r:id="rId12"/>
    <p:sldLayoutId id="2147483698" r:id="rId13"/>
    <p:sldLayoutId id="2147483702" r:id="rId14"/>
    <p:sldLayoutId id="2147483703" r:id="rId15"/>
    <p:sldLayoutId id="2147483697" r:id="rId16"/>
    <p:sldLayoutId id="214748369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va.es/es/inicio/procedimientos?id_proc=16638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sede.gva.es/es/per-a-comencar" TargetMode="External"/><Relationship Id="rId4" Type="http://schemas.openxmlformats.org/officeDocument/2006/relationships/hyperlink" Target="https://sede.serviciosmin.gob.es/es-es/firmaelectronica/paginas/autofirma.aspx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sede.serviciosmin.gob.es/es-es/firmaelectronica/paginas/autofirma.aspx" TargetMode="Externa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s://carpetaciudadana.gva.es/micarpeta/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266EA-167A-F026-8584-70BCC07CC7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5479" y="2152260"/>
            <a:ext cx="6338449" cy="1070774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pPr algn="ctr"/>
            <a:r>
              <a:rPr lang="es-ES" sz="3200" b="1" noProof="0" dirty="0">
                <a:latin typeface="Roboto"/>
                <a:ea typeface="Roboto"/>
                <a:cs typeface="Roboto"/>
              </a:rPr>
              <a:t>Solicitud de inscripción de la cancelación en el Registro de Uniones de Hecho –Con certificado digital-</a:t>
            </a:r>
            <a:br>
              <a:rPr lang="es-ES" b="1" noProof="0" dirty="0"/>
            </a:br>
            <a:endParaRPr lang="es-ES" sz="2400" b="1" noProof="0" dirty="0"/>
          </a:p>
        </p:txBody>
      </p:sp>
      <p:sp>
        <p:nvSpPr>
          <p:cNvPr id="3" name="Marcador de título 7">
            <a:extLst>
              <a:ext uri="{FF2B5EF4-FFF2-40B4-BE49-F238E27FC236}">
                <a16:creationId xmlns:a16="http://schemas.microsoft.com/office/drawing/2014/main" id="{6EE4AD19-20A6-145F-9364-7ADD76639A3C}"/>
              </a:ext>
            </a:extLst>
          </p:cNvPr>
          <p:cNvSpPr txBox="1">
            <a:spLocks/>
          </p:cNvSpPr>
          <p:nvPr/>
        </p:nvSpPr>
        <p:spPr>
          <a:xfrm>
            <a:off x="224847" y="5298551"/>
            <a:ext cx="6080703" cy="14252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 compatLnSpc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200" b="1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Conselleria de Justicia y Administración Pública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Dirección General de Atención a las Víctimas y Acceso a la Justicia </a:t>
            </a:r>
          </a:p>
          <a:p>
            <a:r>
              <a:rPr lang="es-ES" sz="1200" noProof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Servicio de Colegios Profesionales y Registro de Uniones de Hecho de la Comunitat Valenciana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3721DE-8173-CA67-003E-5B9F42EECDCD}"/>
              </a:ext>
            </a:extLst>
          </p:cNvPr>
          <p:cNvSpPr txBox="1"/>
          <p:nvPr/>
        </p:nvSpPr>
        <p:spPr>
          <a:xfrm>
            <a:off x="3226265" y="4432448"/>
            <a:ext cx="157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noProof="0"/>
              <a:t>24/09/2025</a:t>
            </a:r>
          </a:p>
        </p:txBody>
      </p:sp>
    </p:spTree>
    <p:extLst>
      <p:ext uri="{BB962C8B-B14F-4D97-AF65-F5344CB8AC3E}">
        <p14:creationId xmlns:p14="http://schemas.microsoft.com/office/powerpoint/2010/main" val="402119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8DEB2-BA0A-22DA-3B0B-92107CD31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A97D3BF-7FAF-D3FB-6E41-91556D0808F8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cxnSp>
        <p:nvCxnSpPr>
          <p:cNvPr id="13" name="Conector recto de flecha 5">
            <a:extLst>
              <a:ext uri="{FF2B5EF4-FFF2-40B4-BE49-F238E27FC236}">
                <a16:creationId xmlns:a16="http://schemas.microsoft.com/office/drawing/2014/main" id="{912E73F4-BA83-9A74-DCE2-BDE4D1902BA9}"/>
              </a:ext>
            </a:extLst>
          </p:cNvPr>
          <p:cNvCxnSpPr>
            <a:cxnSpLocks/>
          </p:cNvCxnSpPr>
          <p:nvPr/>
        </p:nvCxnSpPr>
        <p:spPr>
          <a:xfrm>
            <a:off x="3589557" y="2324100"/>
            <a:ext cx="721655" cy="1485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DF4E46-807E-F5AB-580E-9DC3ED377E91}"/>
              </a:ext>
            </a:extLst>
          </p:cNvPr>
          <p:cNvSpPr txBox="1"/>
          <p:nvPr/>
        </p:nvSpPr>
        <p:spPr>
          <a:xfrm>
            <a:off x="529486" y="4634466"/>
            <a:ext cx="342089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 dirty="0">
                <a:ea typeface="+mn-lt"/>
                <a:cs typeface="+mn-lt"/>
              </a:rPr>
              <a:t>Si algún campo obligatorio</a:t>
            </a:r>
            <a:r>
              <a:rPr lang="es-ES" noProof="0" dirty="0">
                <a:ea typeface="+mn-lt"/>
                <a:cs typeface="+mn-lt"/>
              </a:rPr>
              <a:t> tuviera un dato que </a:t>
            </a:r>
            <a:r>
              <a:rPr lang="es-ES" b="1" noProof="0" dirty="0">
                <a:ea typeface="+mn-lt"/>
                <a:cs typeface="+mn-lt"/>
              </a:rPr>
              <a:t>no cumple</a:t>
            </a:r>
            <a:r>
              <a:rPr lang="es-ES" noProof="0" dirty="0">
                <a:ea typeface="+mn-lt"/>
                <a:cs typeface="+mn-lt"/>
              </a:rPr>
              <a:t> con los valores o </a:t>
            </a:r>
            <a:r>
              <a:rPr lang="es-ES" dirty="0">
                <a:ea typeface="+mn-lt"/>
                <a:cs typeface="+mn-lt"/>
              </a:rPr>
              <a:t>faltase algún</a:t>
            </a:r>
            <a:r>
              <a:rPr lang="es-ES" noProof="0" dirty="0">
                <a:ea typeface="+mn-lt"/>
                <a:cs typeface="+mn-lt"/>
              </a:rPr>
              <a:t> campo por rellenar </a:t>
            </a:r>
            <a:r>
              <a:rPr lang="es-ES" b="1" noProof="0" dirty="0">
                <a:ea typeface="+mn-lt"/>
                <a:cs typeface="+mn-lt"/>
              </a:rPr>
              <a:t>aparecerá un mensaje avisando del campo que falta.</a:t>
            </a: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EBC9FE74-AA21-2B15-D541-9468C60536D8}"/>
              </a:ext>
            </a:extLst>
          </p:cNvPr>
          <p:cNvCxnSpPr>
            <a:cxnSpLocks/>
          </p:cNvCxnSpPr>
          <p:nvPr/>
        </p:nvCxnSpPr>
        <p:spPr>
          <a:xfrm>
            <a:off x="3602483" y="4249701"/>
            <a:ext cx="8472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7EB3BC4-3265-AF7D-3820-4EC1BDF5AAAF}"/>
              </a:ext>
            </a:extLst>
          </p:cNvPr>
          <p:cNvSpPr txBox="1"/>
          <p:nvPr/>
        </p:nvSpPr>
        <p:spPr>
          <a:xfrm>
            <a:off x="0" y="33826"/>
            <a:ext cx="11422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7BC7F7-9FCD-CEC3-B48A-DC5CC169FAA2}"/>
              </a:ext>
            </a:extLst>
          </p:cNvPr>
          <p:cNvSpPr txBox="1"/>
          <p:nvPr/>
        </p:nvSpPr>
        <p:spPr>
          <a:xfrm>
            <a:off x="702405" y="2793714"/>
            <a:ext cx="317188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El apartado de </a:t>
            </a:r>
            <a:r>
              <a:rPr lang="es-ES" b="1" noProof="0" dirty="0"/>
              <a:t>representación</a:t>
            </a:r>
            <a:r>
              <a:rPr lang="es-ES" noProof="0" dirty="0"/>
              <a:t> se rellenará en caso de que sea persona distinta a las del apartado A.</a:t>
            </a:r>
            <a:endParaRPr lang="es-ES" b="1" noProof="0" dirty="0">
              <a:ea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55771A-AA51-2F2E-411B-74F2CACC7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291" y="1375683"/>
            <a:ext cx="5321573" cy="37593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7FE1028-73CD-8260-2C61-AF7257302743}"/>
              </a:ext>
            </a:extLst>
          </p:cNvPr>
          <p:cNvSpPr txBox="1"/>
          <p:nvPr/>
        </p:nvSpPr>
        <p:spPr>
          <a:xfrm>
            <a:off x="869744" y="1677769"/>
            <a:ext cx="283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debe seleccionar el </a:t>
            </a:r>
            <a:r>
              <a:rPr lang="es-ES" b="1" dirty="0"/>
              <a:t>idioma</a:t>
            </a:r>
            <a:r>
              <a:rPr lang="es-ES" dirty="0"/>
              <a:t> de notificación</a:t>
            </a:r>
          </a:p>
        </p:txBody>
      </p:sp>
    </p:spTree>
    <p:extLst>
      <p:ext uri="{BB962C8B-B14F-4D97-AF65-F5344CB8AC3E}">
        <p14:creationId xmlns:p14="http://schemas.microsoft.com/office/powerpoint/2010/main" val="39435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7A691-2F6E-8700-2BD7-88F7F3ECC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AE5F58-0012-ABDB-582E-8A1AB420C1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2EC9BA-594A-8651-D8C6-6FEF1CC96064}"/>
              </a:ext>
            </a:extLst>
          </p:cNvPr>
          <p:cNvSpPr txBox="1"/>
          <p:nvPr/>
        </p:nvSpPr>
        <p:spPr>
          <a:xfrm>
            <a:off x="104256" y="4158707"/>
            <a:ext cx="39334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dirty="0">
                <a:ea typeface="+mn-lt"/>
                <a:cs typeface="+mn-lt"/>
              </a:rPr>
              <a:t>Si el solicitante </a:t>
            </a:r>
            <a:r>
              <a:rPr lang="es-ES" b="1" dirty="0">
                <a:ea typeface="+mn-lt"/>
                <a:cs typeface="+mn-lt"/>
              </a:rPr>
              <a:t>no</a:t>
            </a:r>
            <a:r>
              <a:rPr lang="es-ES" dirty="0">
                <a:ea typeface="+mn-lt"/>
                <a:cs typeface="+mn-lt"/>
              </a:rPr>
              <a:t> desea que la </a:t>
            </a:r>
            <a:r>
              <a:rPr lang="es-ES" b="1" dirty="0">
                <a:ea typeface="+mn-lt"/>
                <a:cs typeface="+mn-lt"/>
              </a:rPr>
              <a:t>Administración</a:t>
            </a:r>
            <a:r>
              <a:rPr lang="es-ES" dirty="0">
                <a:ea typeface="+mn-lt"/>
                <a:cs typeface="+mn-lt"/>
              </a:rPr>
              <a:t> obtenga los </a:t>
            </a:r>
            <a:r>
              <a:rPr lang="es-ES" b="1" dirty="0">
                <a:ea typeface="+mn-lt"/>
                <a:cs typeface="+mn-lt"/>
              </a:rPr>
              <a:t>datos</a:t>
            </a:r>
            <a:r>
              <a:rPr lang="es-ES" dirty="0">
                <a:ea typeface="+mn-lt"/>
                <a:cs typeface="+mn-lt"/>
              </a:rPr>
              <a:t> de identidad, deberá marcar las dos opciones. A continuación pulsar </a:t>
            </a:r>
            <a:r>
              <a:rPr lang="es-ES" b="1" dirty="0">
                <a:ea typeface="+mn-lt"/>
                <a:cs typeface="+mn-lt"/>
              </a:rPr>
              <a:t>Finaliza</a:t>
            </a:r>
            <a:endParaRPr lang="es-ES" b="1" noProof="0" dirty="0">
              <a:ea typeface="+mn-lt"/>
              <a:cs typeface="+mn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BF36223-EA9F-5958-BA36-777E22D18BDD}"/>
              </a:ext>
            </a:extLst>
          </p:cNvPr>
          <p:cNvSpPr txBox="1"/>
          <p:nvPr/>
        </p:nvSpPr>
        <p:spPr>
          <a:xfrm>
            <a:off x="0" y="66909"/>
            <a:ext cx="11517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" name="Conector recto de flecha 5">
            <a:extLst>
              <a:ext uri="{FF2B5EF4-FFF2-40B4-BE49-F238E27FC236}">
                <a16:creationId xmlns:a16="http://schemas.microsoft.com/office/drawing/2014/main" id="{D2403BCC-4291-9E6E-7E02-9208E161DC09}"/>
              </a:ext>
            </a:extLst>
          </p:cNvPr>
          <p:cNvCxnSpPr>
            <a:cxnSpLocks/>
          </p:cNvCxnSpPr>
          <p:nvPr/>
        </p:nvCxnSpPr>
        <p:spPr>
          <a:xfrm>
            <a:off x="4111329" y="4693295"/>
            <a:ext cx="623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7FE26B90-B5C0-C9BB-2504-C0D5443CF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367" y="1530252"/>
            <a:ext cx="5277121" cy="3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C87C5-A849-4BAE-214B-A17691F12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B09574A-0C75-7D06-0342-620FAE86DADF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8C65D0-4D50-71BE-9588-AD3610C6CCE2}"/>
              </a:ext>
            </a:extLst>
          </p:cNvPr>
          <p:cNvSpPr txBox="1"/>
          <p:nvPr/>
        </p:nvSpPr>
        <p:spPr>
          <a:xfrm>
            <a:off x="220673" y="2692722"/>
            <a:ext cx="3033124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b="1" noProof="0">
                <a:ea typeface="+mn-lt"/>
                <a:cs typeface="+mn-lt"/>
              </a:rPr>
              <a:t>Si falta algún dato obligatorio</a:t>
            </a:r>
            <a:r>
              <a:rPr lang="es-ES" noProof="0">
                <a:ea typeface="+mn-lt"/>
                <a:cs typeface="+mn-lt"/>
              </a:rPr>
              <a:t> en alguna de las casillas,</a:t>
            </a:r>
            <a:r>
              <a:rPr lang="es-ES" b="1" noProof="0">
                <a:ea typeface="+mn-lt"/>
                <a:cs typeface="+mn-lt"/>
              </a:rPr>
              <a:t> al pulsar finalizar</a:t>
            </a:r>
            <a:r>
              <a:rPr lang="es-ES" noProof="0">
                <a:ea typeface="+mn-lt"/>
                <a:cs typeface="+mn-lt"/>
              </a:rPr>
              <a:t> saltará este mensaje de error y </a:t>
            </a:r>
            <a:r>
              <a:rPr lang="es-ES" b="1" noProof="0">
                <a:ea typeface="+mn-lt"/>
                <a:cs typeface="+mn-lt"/>
              </a:rPr>
              <a:t>se le resaltará</a:t>
            </a:r>
            <a:r>
              <a:rPr lang="es-ES" noProof="0">
                <a:ea typeface="+mn-lt"/>
                <a:cs typeface="+mn-lt"/>
              </a:rPr>
              <a:t> al usuario el apartado concreto a rellenar.</a:t>
            </a:r>
            <a:endParaRPr lang="es-ES" noProof="0"/>
          </a:p>
          <a:p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5F73C56-898A-22FE-0184-0BDF7BD98B88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77071A-8878-58D0-3C23-D4B405808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814" y="894522"/>
            <a:ext cx="8460031" cy="54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8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511E-0B30-D971-16FC-62C2A7643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176795-5093-A77E-1D39-DED5D39460F1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CEBE585-B3DD-7151-5232-119D994B11DF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FD01A2-74B4-ABEF-C675-98F05BB99C70}"/>
              </a:ext>
            </a:extLst>
          </p:cNvPr>
          <p:cNvSpPr txBox="1"/>
          <p:nvPr/>
        </p:nvSpPr>
        <p:spPr>
          <a:xfrm>
            <a:off x="963746" y="1093018"/>
            <a:ext cx="100743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Segoe UI"/>
              </a:rPr>
              <a:t>Pulsar en el icono de la </a:t>
            </a:r>
            <a:r>
              <a:rPr lang="es-ES" b="1" dirty="0">
                <a:cs typeface="Segoe UI"/>
              </a:rPr>
              <a:t>pluma</a:t>
            </a:r>
            <a:r>
              <a:rPr lang="es-ES" dirty="0">
                <a:cs typeface="Segoe UI"/>
              </a:rPr>
              <a:t> para firma el formulario</a:t>
            </a:r>
            <a:endParaRPr lang="es-ES" noProof="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861C44-9D7E-6BC2-8B4B-95479AE1E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201" y="2418490"/>
            <a:ext cx="9239725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F4384-EA36-9DE9-6A7D-495D98126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BDDEB9-FFBA-8744-B3C5-4A2DEDD6B800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F6823C-B43E-64FC-FB89-26B50B43AA9F}"/>
              </a:ext>
            </a:extLst>
          </p:cNvPr>
          <p:cNvSpPr txBox="1"/>
          <p:nvPr/>
        </p:nvSpPr>
        <p:spPr>
          <a:xfrm>
            <a:off x="794" y="106101"/>
            <a:ext cx="110373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58028-6DED-BC0F-057F-473EE70A6680}"/>
              </a:ext>
            </a:extLst>
          </p:cNvPr>
          <p:cNvSpPr txBox="1"/>
          <p:nvPr/>
        </p:nvSpPr>
        <p:spPr>
          <a:xfrm>
            <a:off x="963746" y="1093018"/>
            <a:ext cx="1007436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cs typeface="Segoe UI"/>
              </a:rPr>
              <a:t>Aparecerá una pantalla para la </a:t>
            </a:r>
            <a:r>
              <a:rPr lang="es-ES" b="1" dirty="0">
                <a:cs typeface="Segoe UI"/>
              </a:rPr>
              <a:t>firma electrónica</a:t>
            </a:r>
            <a:r>
              <a:rPr lang="es-ES" dirty="0">
                <a:cs typeface="Segoe UI"/>
              </a:rPr>
              <a:t>. Pulsar </a:t>
            </a:r>
            <a:r>
              <a:rPr lang="es-ES" b="1" dirty="0">
                <a:cs typeface="Segoe UI"/>
              </a:rPr>
              <a:t>Aceptar</a:t>
            </a:r>
            <a:endParaRPr lang="es-ES" b="1" noProof="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CE6474-1419-092B-D28C-F452B6162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947" y="2387546"/>
            <a:ext cx="4159464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27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DAA4A-AE1D-209A-F825-EDB91255E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67EAD539-1278-AA19-A1A5-8319BD6CC967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Al seleccionar </a:t>
            </a:r>
            <a:r>
              <a:rPr lang="es-ES" b="1" noProof="0"/>
              <a:t>Registra</a:t>
            </a:r>
            <a:r>
              <a:rPr lang="es-ES" noProof="0"/>
              <a:t>, redirige a la </a:t>
            </a:r>
            <a:r>
              <a:rPr lang="es-ES" b="1" noProof="0"/>
              <a:t>Firma electrónica </a:t>
            </a:r>
            <a:r>
              <a:rPr lang="es-ES" noProof="0"/>
              <a:t>y habrá que seleccionar una de las opciones y Acceder.  La opción más extendida es la del uso de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 </a:t>
            </a:r>
            <a:r>
              <a:rPr lang="es-ES" noProof="0"/>
              <a:t>con un certificado instalado en el ordenador.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B55007-E056-DE29-4950-374BACF85778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7884D4-B884-6231-3336-6BDBF6D3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1BF28DDD-4ECD-A542-C6BB-FCA63897483A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93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E3F4-1FA3-C8F1-D716-F1F68653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30F8011-CAC5-38FE-2703-EA7747BAC537}"/>
              </a:ext>
            </a:extLst>
          </p:cNvPr>
          <p:cNvSpPr txBox="1"/>
          <p:nvPr/>
        </p:nvSpPr>
        <p:spPr>
          <a:xfrm>
            <a:off x="537631" y="4610793"/>
            <a:ext cx="31693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noProof="0">
                <a:ea typeface="Calibri"/>
                <a:cs typeface="Calibri"/>
              </a:rPr>
              <a:t> </a:t>
            </a:r>
            <a:endParaRPr lang="es-E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CEAA6-8144-ECA9-7468-512708189B6C}"/>
              </a:ext>
            </a:extLst>
          </p:cNvPr>
          <p:cNvSpPr txBox="1"/>
          <p:nvPr/>
        </p:nvSpPr>
        <p:spPr>
          <a:xfrm>
            <a:off x="220673" y="2692722"/>
            <a:ext cx="3033124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>
                <a:ea typeface="+mn-lt"/>
                <a:cs typeface="+mn-lt"/>
              </a:rPr>
              <a:t>Aparecerá un mensaje informando de la </a:t>
            </a:r>
            <a:r>
              <a:rPr lang="es-ES" b="1" noProof="0" dirty="0">
                <a:ea typeface="+mn-lt"/>
                <a:cs typeface="+mn-lt"/>
              </a:rPr>
              <a:t>documentación</a:t>
            </a:r>
            <a:r>
              <a:rPr lang="es-ES" noProof="0" dirty="0">
                <a:ea typeface="+mn-lt"/>
                <a:cs typeface="+mn-lt"/>
              </a:rPr>
              <a:t> que deberá </a:t>
            </a:r>
            <a:r>
              <a:rPr lang="es-ES" b="1" noProof="0" dirty="0">
                <a:ea typeface="+mn-lt"/>
                <a:cs typeface="+mn-lt"/>
              </a:rPr>
              <a:t>presentar</a:t>
            </a:r>
            <a:endParaRPr lang="es-ES" b="1" noProof="0" dirty="0"/>
          </a:p>
          <a:p>
            <a:endParaRPr lang="es-ES" noProof="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FE150A9-5D22-319D-F8F6-176C7548A3BD}"/>
              </a:ext>
            </a:extLst>
          </p:cNvPr>
          <p:cNvSpPr txBox="1"/>
          <p:nvPr/>
        </p:nvSpPr>
        <p:spPr>
          <a:xfrm>
            <a:off x="0" y="86326"/>
            <a:ext cx="119338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CDAC0AC-1556-33CD-50E4-EB76C4C0B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109" y="1530252"/>
            <a:ext cx="5245370" cy="3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216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3EB37-13C0-7636-8D7F-F2FB730A0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368CAB7-A443-0CD9-4FE7-71DDBF3A233B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B679EA-1198-1831-93D9-2EC5A695314D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6A82C98-3E67-A9A8-A7D1-94189726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0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3C108-9411-732F-0343-B1DA95103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EF64263-EEAC-D105-8958-9CC8E40D4505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E060A7-5DBE-9DF6-FF1C-E899968AE314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287E46-A902-FE00-D8F9-AF85264F5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95142EB5-2F7A-7163-9C6A-9027EBD2E64D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EB6CE8CF-AC65-0530-70EA-E90351255E73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83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38F218-C25E-172E-35AB-97468DB20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593846-D05A-D985-4405-26A4FA0EC925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se están </a:t>
            </a:r>
            <a:r>
              <a:rPr lang="es-ES" b="1" noProof="0"/>
              <a:t>firmando datos</a:t>
            </a:r>
            <a:r>
              <a:rPr lang="es-ES" noProof="0"/>
              <a:t>. Pulsar Aceptar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0986F69-9D47-9B6F-9A7D-0B7F15C624F9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3.1.2 Rellenar el formulario: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1908A6D-798C-D910-6496-F7FD7CFB2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59" y="1276239"/>
            <a:ext cx="7906156" cy="4305521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FB060CF9-5F55-3F43-681B-FF1584D07FF8}"/>
              </a:ext>
            </a:extLst>
          </p:cNvPr>
          <p:cNvCxnSpPr>
            <a:cxnSpLocks/>
          </p:cNvCxnSpPr>
          <p:nvPr/>
        </p:nvCxnSpPr>
        <p:spPr>
          <a:xfrm>
            <a:off x="1850571" y="3886200"/>
            <a:ext cx="4648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38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478CFB76-E9EF-FDA6-3E4B-C98FB42DA061}"/>
              </a:ext>
            </a:extLst>
          </p:cNvPr>
          <p:cNvSpPr txBox="1">
            <a:spLocks/>
          </p:cNvSpPr>
          <p:nvPr/>
        </p:nvSpPr>
        <p:spPr>
          <a:xfrm>
            <a:off x="832620" y="1706445"/>
            <a:ext cx="4787130" cy="3233568"/>
          </a:xfrm>
          <a:prstGeom prst="rect">
            <a:avLst/>
          </a:prstGeom>
        </p:spPr>
        <p:txBody>
          <a:bodyPr vert="horz" wrap="square" lIns="0" tIns="72000" rIns="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Helvetica Regular" charset="0"/>
                <a:ea typeface="+mn-ea"/>
                <a:cs typeface="Helvetica Regular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charset="0"/>
              </a:rPr>
              <a:t>Antes de empezar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Pasos para realizar la solicitud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Rellenar Formulario</a:t>
            </a:r>
          </a:p>
          <a:p>
            <a:pPr marL="457200" lvl="1" indent="0">
              <a:buNone/>
            </a:pPr>
            <a:r>
              <a:rPr lang="es-ES" sz="20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3.1. Formulario Datos generales	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Documentar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Registrar</a:t>
            </a:r>
          </a:p>
          <a:p>
            <a:pPr algn="l">
              <a:buFont typeface="+mj-lt"/>
              <a:buAutoNum type="arabicPeriod"/>
            </a:pPr>
            <a:r>
              <a:rPr lang="es-ES" sz="2000" b="1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Guardar</a:t>
            </a:r>
          </a:p>
          <a:p>
            <a:pPr algn="l">
              <a:buFont typeface="+mj-lt"/>
              <a:buAutoNum type="arabicPeriod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Helvetica" charset="0"/>
              </a:rPr>
              <a:t>Carpeta ciudadana</a:t>
            </a:r>
            <a:endParaRPr lang="es-ES" sz="2000" b="1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Helvetica" charset="0"/>
              <a:cs typeface="Helvetica" charset="0"/>
            </a:endParaRPr>
          </a:p>
          <a:p>
            <a:pPr marL="0" indent="0" algn="l">
              <a:buNone/>
            </a:pPr>
            <a:endParaRPr lang="es-ES" sz="1200" b="1" noProof="0" dirty="0">
              <a:solidFill>
                <a:schemeClr val="tx1">
                  <a:lumMod val="75000"/>
                  <a:lumOff val="2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914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D32D9-E08A-50F4-7617-332C6AA5A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0A67F7-A507-95EA-8A13-B35ACBC7DBC1}"/>
              </a:ext>
            </a:extLst>
          </p:cNvPr>
          <p:cNvSpPr txBox="1"/>
          <p:nvPr/>
        </p:nvSpPr>
        <p:spPr>
          <a:xfrm>
            <a:off x="555084" y="1071563"/>
            <a:ext cx="1025567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el formulario </a:t>
            </a:r>
            <a:r>
              <a:rPr lang="es-ES" b="1" noProof="0" dirty="0"/>
              <a:t>de Datos para la solicitud de baja cumplimentado</a:t>
            </a:r>
            <a:r>
              <a:rPr lang="es-ES" noProof="0" dirty="0"/>
              <a:t>.</a:t>
            </a:r>
          </a:p>
          <a:p>
            <a:r>
              <a:rPr lang="es-ES" dirty="0">
                <a:ea typeface="Calibri"/>
                <a:cs typeface="Calibri"/>
              </a:rPr>
              <a:t>Habrá que pulsar el icono de la </a:t>
            </a:r>
            <a:r>
              <a:rPr lang="es-ES" b="1" dirty="0">
                <a:ea typeface="Calibri"/>
                <a:cs typeface="Calibri"/>
              </a:rPr>
              <a:t>pluma</a:t>
            </a:r>
            <a:r>
              <a:rPr lang="es-ES" dirty="0">
                <a:ea typeface="Calibri"/>
                <a:cs typeface="Calibri"/>
              </a:rPr>
              <a:t> para firmar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4F8E157-A399-577E-A6CE-B90DE45D2B40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3.1.3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7A56C28-85C2-5590-0740-FC2D43FD0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016" y="2219343"/>
            <a:ext cx="9493738" cy="29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99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2AA7-A390-A3BF-640B-72935A45D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91EE532A-CE39-CD56-4435-3BFC0C150817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se va a redirigir a FIR para </a:t>
            </a:r>
            <a:r>
              <a:rPr lang="es-ES" b="1" noProof="0" dirty="0"/>
              <a:t>firmar</a:t>
            </a:r>
            <a:r>
              <a:rPr lang="es-ES" noProof="0" dirty="0"/>
              <a:t> la solicitud. Pulsar </a:t>
            </a:r>
            <a:r>
              <a:rPr lang="es-ES" b="1" noProof="0" dirty="0"/>
              <a:t>aceptar</a:t>
            </a:r>
            <a:endParaRPr lang="es-ES" b="1" noProof="0" dirty="0">
              <a:ea typeface="Calibri"/>
              <a:cs typeface="Calibri"/>
            </a:endParaRP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858AE03-2EC7-F83D-79AB-57E48152DC57}"/>
              </a:ext>
            </a:extLst>
          </p:cNvPr>
          <p:cNvCxnSpPr>
            <a:cxnSpLocks/>
          </p:cNvCxnSpPr>
          <p:nvPr/>
        </p:nvCxnSpPr>
        <p:spPr>
          <a:xfrm>
            <a:off x="2396926" y="3617528"/>
            <a:ext cx="694617" cy="13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259B2CE9-3431-3298-D898-FD94C476F02F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Registrar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97DEF5-20DB-D184-D5DE-A83E02A95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254" y="1673135"/>
            <a:ext cx="8496737" cy="35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7EBBC-2854-C9E9-E06E-24DC0832B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5FBD8B8-34F3-ECB8-50F5-A46394AEBBA3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Al seleccionar </a:t>
            </a:r>
            <a:r>
              <a:rPr lang="es-ES" b="1" noProof="0" dirty="0"/>
              <a:t>Registra</a:t>
            </a:r>
            <a:r>
              <a:rPr lang="es-ES" noProof="0" dirty="0"/>
              <a:t>, redirige a la </a:t>
            </a:r>
            <a:r>
              <a:rPr lang="es-ES" b="1" noProof="0" dirty="0"/>
              <a:t>Firma electrónica </a:t>
            </a:r>
            <a:r>
              <a:rPr lang="es-ES" noProof="0" dirty="0"/>
              <a:t>y habrá que seleccionar una de las opciones y Acceder.  La opción más extendida es la del uso de </a:t>
            </a:r>
            <a:r>
              <a:rPr lang="es-ES" b="1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</a:t>
            </a:r>
            <a:r>
              <a:rPr lang="es-E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s-ES" dirty="0"/>
              <a:t> </a:t>
            </a:r>
            <a:r>
              <a:rPr lang="es-ES" noProof="0" dirty="0"/>
              <a:t>con un certificado instalado en el ordenador.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DD4467-3AFF-61A1-1A84-52408117E3A0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5D0B359-0D0B-3CCF-842C-F665B1C1B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A4CB002-7C7F-6559-1D13-9F59CFD39D36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5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3EABD-2952-7521-969B-537D381E6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471B2CD-4120-E450-AB3F-4F5E81DE3555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252460-75DE-4B29-591C-E7055CBC0C9F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14C9D8-2072-8BA6-2B05-2F71EC9F3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73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2AA1-D450-CC34-C527-8ADE6FDF2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690BD41-5CF6-59E9-34AA-5B00CE0AF29E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494FA9-0933-FC11-9A39-B96B3A6398F8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7D4140-BFFB-28E7-C94D-1DED4BD58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3D39DDEE-80F4-B8D3-117E-EC1F274E4DAF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694B0060-A246-7036-D92A-7C8FD6071262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5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629A0-64DB-AA7F-93DD-657903203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BC8445B-3021-2918-314A-269BDB013C13}"/>
              </a:ext>
            </a:extLst>
          </p:cNvPr>
          <p:cNvSpPr txBox="1"/>
          <p:nvPr/>
        </p:nvSpPr>
        <p:spPr>
          <a:xfrm>
            <a:off x="498469" y="881828"/>
            <a:ext cx="953678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indicando que el segundo formulario está </a:t>
            </a:r>
            <a:r>
              <a:rPr lang="es-ES" b="1" noProof="0" dirty="0"/>
              <a:t>firmado</a:t>
            </a:r>
            <a:r>
              <a:rPr lang="es-ES" noProof="0" dirty="0"/>
              <a:t>. </a:t>
            </a:r>
          </a:p>
          <a:p>
            <a:r>
              <a:rPr lang="es-ES" dirty="0"/>
              <a:t>Se pueden </a:t>
            </a:r>
            <a:r>
              <a:rPr lang="es-ES" b="1" dirty="0"/>
              <a:t>descargar</a:t>
            </a:r>
            <a:r>
              <a:rPr lang="es-ES" dirty="0"/>
              <a:t> los formularios pulsando en el icono de la flecha hacia abajo.</a:t>
            </a:r>
          </a:p>
          <a:p>
            <a:r>
              <a:rPr lang="es-ES" noProof="0" dirty="0"/>
              <a:t>Pulsar </a:t>
            </a:r>
            <a:r>
              <a:rPr lang="es-ES" b="1" noProof="0" dirty="0"/>
              <a:t>Continuar</a:t>
            </a:r>
            <a:endParaRPr lang="es-ES" b="1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92D2153-DFFC-7CBF-B378-EF2BF520C844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A58810A-27AA-C44C-F97D-FD7A92762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26" y="1935638"/>
            <a:ext cx="9239725" cy="261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37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ECB50-4B4F-9296-E1B7-9997830E0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7DF760FA-8ED8-0DB2-9E48-76513562CC32}"/>
              </a:ext>
            </a:extLst>
          </p:cNvPr>
          <p:cNvSpPr txBox="1"/>
          <p:nvPr/>
        </p:nvSpPr>
        <p:spPr>
          <a:xfrm>
            <a:off x="555084" y="1071563"/>
            <a:ext cx="1025567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para </a:t>
            </a:r>
            <a:r>
              <a:rPr lang="es-ES" b="1" noProof="0" dirty="0"/>
              <a:t>adjuntar</a:t>
            </a:r>
            <a:r>
              <a:rPr lang="es-ES" noProof="0" dirty="0"/>
              <a:t> documentos. Ninguno de ellos es obligatorio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29C99D8-FD48-58C7-D92C-AD75F6A2E106}"/>
              </a:ext>
            </a:extLst>
          </p:cNvPr>
          <p:cNvSpPr txBox="1"/>
          <p:nvPr/>
        </p:nvSpPr>
        <p:spPr>
          <a:xfrm>
            <a:off x="144366" y="114241"/>
            <a:ext cx="10991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3.1.3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C7AD7EC-053F-9037-C800-23B0B2DE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670" y="2092256"/>
            <a:ext cx="9684248" cy="267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50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D3C55-1729-B01B-3194-CCE829784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B5B216-8C29-E563-907A-53596B9EB46C}"/>
              </a:ext>
            </a:extLst>
          </p:cNvPr>
          <p:cNvSpPr txBox="1"/>
          <p:nvPr/>
        </p:nvSpPr>
        <p:spPr>
          <a:xfrm>
            <a:off x="283734" y="897716"/>
            <a:ext cx="116782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Habrá que pulsar en </a:t>
            </a:r>
            <a:r>
              <a:rPr lang="es-ES" b="1" dirty="0"/>
              <a:t>Examinar</a:t>
            </a:r>
            <a:r>
              <a:rPr lang="es-ES" dirty="0"/>
              <a:t> </a:t>
            </a:r>
            <a:r>
              <a:rPr lang="es-ES" b="1" dirty="0"/>
              <a:t>Fichero</a:t>
            </a:r>
            <a:r>
              <a:rPr lang="es-ES" dirty="0"/>
              <a:t> y </a:t>
            </a:r>
            <a:r>
              <a:rPr lang="es-ES" b="1" dirty="0"/>
              <a:t>adjuntar</a:t>
            </a:r>
            <a:r>
              <a:rPr lang="es-ES" dirty="0"/>
              <a:t> el documento. Se abrirá una ventana emergente para  seleccionar el documento a </a:t>
            </a:r>
            <a:r>
              <a:rPr lang="es-ES" b="1" dirty="0"/>
              <a:t>adjuntar</a:t>
            </a:r>
            <a:r>
              <a:rPr lang="es-ES" dirty="0"/>
              <a:t>. </a:t>
            </a: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B175C1-6D82-9249-832E-8D5458E5005E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CuadroTexto 8">
            <a:extLst>
              <a:ext uri="{FF2B5EF4-FFF2-40B4-BE49-F238E27FC236}">
                <a16:creationId xmlns:a16="http://schemas.microsoft.com/office/drawing/2014/main" id="{D4D03DF7-2D7B-23BE-2716-6FC5D35F76CF}"/>
              </a:ext>
            </a:extLst>
          </p:cNvPr>
          <p:cNvSpPr txBox="1"/>
          <p:nvPr/>
        </p:nvSpPr>
        <p:spPr>
          <a:xfrm>
            <a:off x="10074523" y="1906430"/>
            <a:ext cx="1475616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Habrá que pulsar en </a:t>
            </a:r>
            <a:r>
              <a:rPr lang="es-ES" b="1" noProof="0" dirty="0"/>
              <a:t>Examinar Fichero </a:t>
            </a:r>
            <a:r>
              <a:rPr lang="es-ES" noProof="0" dirty="0"/>
              <a:t>y adjuntar el documento cumplimentado. Se </a:t>
            </a:r>
            <a:r>
              <a:rPr lang="es-ES" dirty="0"/>
              <a:t>abrirá</a:t>
            </a:r>
            <a:r>
              <a:rPr lang="es-ES" noProof="0" dirty="0"/>
              <a:t> una ventana emergente para  seleccionar el documento a </a:t>
            </a:r>
            <a:r>
              <a:rPr lang="es-ES" b="1" noProof="0" dirty="0"/>
              <a:t>adjuntar</a:t>
            </a:r>
            <a:r>
              <a:rPr lang="es-ES" noProof="0" dirty="0"/>
              <a:t>. </a:t>
            </a:r>
          </a:p>
          <a:p>
            <a:pPr algn="just"/>
            <a:endParaRPr lang="es-ES" noProof="0" dirty="0"/>
          </a:p>
        </p:txBody>
      </p:sp>
      <p:cxnSp>
        <p:nvCxnSpPr>
          <p:cNvPr id="20" name="Conector recto de flecha 5">
            <a:extLst>
              <a:ext uri="{FF2B5EF4-FFF2-40B4-BE49-F238E27FC236}">
                <a16:creationId xmlns:a16="http://schemas.microsoft.com/office/drawing/2014/main" id="{7580DEB8-4713-C76B-8E54-E62DE03C6C9F}"/>
              </a:ext>
            </a:extLst>
          </p:cNvPr>
          <p:cNvCxnSpPr>
            <a:cxnSpLocks/>
          </p:cNvCxnSpPr>
          <p:nvPr/>
        </p:nvCxnSpPr>
        <p:spPr>
          <a:xfrm flipH="1">
            <a:off x="5572125" y="3124488"/>
            <a:ext cx="4269011" cy="506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5">
            <a:extLst>
              <a:ext uri="{FF2B5EF4-FFF2-40B4-BE49-F238E27FC236}">
                <a16:creationId xmlns:a16="http://schemas.microsoft.com/office/drawing/2014/main" id="{1269DB6D-F8AB-E636-225C-02D4A4F04771}"/>
              </a:ext>
            </a:extLst>
          </p:cNvPr>
          <p:cNvCxnSpPr>
            <a:cxnSpLocks/>
          </p:cNvCxnSpPr>
          <p:nvPr/>
        </p:nvCxnSpPr>
        <p:spPr>
          <a:xfrm flipH="1">
            <a:off x="9340745" y="3100676"/>
            <a:ext cx="535385" cy="1059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8BDC076E-A033-E94E-7934-BAA4C8811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95" y="1482330"/>
            <a:ext cx="8370705" cy="19187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0A3B693-55F1-9657-0B00-808BC6B53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857" y="3359887"/>
            <a:ext cx="3797495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1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27DFA-6B98-69EE-3E6A-57B74DC1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EFFD041-6947-C16D-2C41-116948545344}"/>
              </a:ext>
            </a:extLst>
          </p:cNvPr>
          <p:cNvSpPr txBox="1"/>
          <p:nvPr/>
        </p:nvSpPr>
        <p:spPr>
          <a:xfrm>
            <a:off x="283734" y="897716"/>
            <a:ext cx="1167828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Pulsar en </a:t>
            </a:r>
            <a:r>
              <a:rPr lang="es-ES" b="1" dirty="0"/>
              <a:t>Subir fichero</a:t>
            </a:r>
            <a:r>
              <a:rPr lang="es-ES" dirty="0"/>
              <a:t>, si se quiere anexar o </a:t>
            </a:r>
            <a:r>
              <a:rPr lang="es-ES" b="1" dirty="0"/>
              <a:t>Quitar Fichero </a:t>
            </a:r>
            <a:r>
              <a:rPr lang="es-ES" dirty="0"/>
              <a:t>si no se quiere </a:t>
            </a:r>
            <a:r>
              <a:rPr lang="es-ES" b="1" dirty="0"/>
              <a:t>anexar</a:t>
            </a:r>
            <a:r>
              <a:rPr lang="es-ES" dirty="0"/>
              <a:t>.</a:t>
            </a:r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558B6AA-7BA6-3530-607F-B497E2271564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Documentar. Anexar fichero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DADCE3-8B1E-1F3B-E4A8-38C8537C2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643" y="2481160"/>
            <a:ext cx="3352972" cy="16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531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F73B-D713-9AB0-AE69-0811D6592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885EE4E-A899-28E0-04E8-390C9D73B0BB}"/>
              </a:ext>
            </a:extLst>
          </p:cNvPr>
          <p:cNvSpPr txBox="1"/>
          <p:nvPr/>
        </p:nvSpPr>
        <p:spPr>
          <a:xfrm>
            <a:off x="176563" y="933435"/>
            <a:ext cx="1184499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con el </a:t>
            </a:r>
            <a:r>
              <a:rPr lang="es-ES" b="1" noProof="0" dirty="0"/>
              <a:t>documento anexado</a:t>
            </a:r>
            <a:r>
              <a:rPr lang="es-ES" noProof="0" dirty="0"/>
              <a:t>. </a:t>
            </a:r>
          </a:p>
          <a:p>
            <a:pPr algn="just"/>
            <a:r>
              <a:rPr lang="es-ES" dirty="0"/>
              <a:t>Si se quisiera </a:t>
            </a:r>
            <a:r>
              <a:rPr lang="es-ES" b="1" dirty="0"/>
              <a:t>eliminar</a:t>
            </a:r>
            <a:r>
              <a:rPr lang="es-ES" dirty="0"/>
              <a:t> el documento, se pulsa en el icono de Papelera</a:t>
            </a:r>
            <a:endParaRPr lang="es-ES" noProof="0" dirty="0"/>
          </a:p>
          <a:p>
            <a:pPr algn="just"/>
            <a:r>
              <a:rPr lang="es-ES" dirty="0">
                <a:ea typeface="Calibri"/>
                <a:cs typeface="Calibri"/>
              </a:rPr>
              <a:t>Si se quieren </a:t>
            </a:r>
            <a:r>
              <a:rPr lang="es-ES" b="1" dirty="0">
                <a:ea typeface="Calibri"/>
                <a:cs typeface="Calibri"/>
              </a:rPr>
              <a:t>adjuntar</a:t>
            </a:r>
            <a:r>
              <a:rPr lang="es-ES" dirty="0">
                <a:ea typeface="Calibri"/>
                <a:cs typeface="Calibri"/>
              </a:rPr>
              <a:t> otros documentos, se realizará la misma operación.</a:t>
            </a:r>
          </a:p>
          <a:p>
            <a:pPr algn="just"/>
            <a:r>
              <a:rPr lang="es-ES" noProof="0" dirty="0">
                <a:ea typeface="Calibri"/>
                <a:cs typeface="Calibri"/>
              </a:rPr>
              <a:t>S</a:t>
            </a:r>
            <a:r>
              <a:rPr lang="es-ES" dirty="0">
                <a:ea typeface="Calibri"/>
                <a:cs typeface="Calibri"/>
              </a:rPr>
              <a:t>e pulsa en </a:t>
            </a:r>
            <a:r>
              <a:rPr lang="es-ES" b="1" dirty="0">
                <a:ea typeface="Calibri"/>
                <a:cs typeface="Calibri"/>
              </a:rPr>
              <a:t>Continuar</a:t>
            </a:r>
            <a:endParaRPr lang="es-ES" b="1" noProof="0" dirty="0">
              <a:ea typeface="Calibri"/>
              <a:cs typeface="Calibri"/>
            </a:endParaRPr>
          </a:p>
          <a:p>
            <a:pPr algn="just"/>
            <a:endParaRPr lang="es-ES" noProof="0" dirty="0">
              <a:ea typeface="Calibri"/>
              <a:cs typeface="Calibri"/>
            </a:endParaRPr>
          </a:p>
          <a:p>
            <a:pPr algn="just"/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D866F3-CBC1-7555-12E2-5ABEF884CB4A}"/>
              </a:ext>
            </a:extLst>
          </p:cNvPr>
          <p:cNvSpPr txBox="1"/>
          <p:nvPr/>
        </p:nvSpPr>
        <p:spPr>
          <a:xfrm>
            <a:off x="0" y="60603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4.2</a:t>
            </a:r>
            <a:r>
              <a:rPr lang="es-ES" sz="3200" b="1" noProof="0" dirty="0">
                <a:latin typeface="Roboto"/>
                <a:ea typeface="Roboto"/>
                <a:cs typeface="Roboto"/>
              </a:rPr>
              <a:t> Documentar. 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Anexar fichero</a:t>
            </a:r>
            <a:endParaRPr lang="es-ES" sz="3200" b="1" noProof="0" dirty="0">
              <a:solidFill>
                <a:schemeClr val="tx1"/>
              </a:solidFill>
              <a:latin typeface="Roboto"/>
              <a:ea typeface="Roboto"/>
              <a:cs typeface="Roboto"/>
            </a:endParaRPr>
          </a:p>
        </p:txBody>
      </p:sp>
      <p:cxnSp>
        <p:nvCxnSpPr>
          <p:cNvPr id="16" name="Conector recto de flecha 5">
            <a:extLst>
              <a:ext uri="{FF2B5EF4-FFF2-40B4-BE49-F238E27FC236}">
                <a16:creationId xmlns:a16="http://schemas.microsoft.com/office/drawing/2014/main" id="{C8AEFCAD-1607-EAFD-9F58-CAC6414D6754}"/>
              </a:ext>
            </a:extLst>
          </p:cNvPr>
          <p:cNvCxnSpPr>
            <a:cxnSpLocks/>
          </p:cNvCxnSpPr>
          <p:nvPr/>
        </p:nvCxnSpPr>
        <p:spPr>
          <a:xfrm flipH="1" flipV="1">
            <a:off x="9056914" y="3027396"/>
            <a:ext cx="198618" cy="1431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C206C52-D68A-5E1F-28CC-0AEABD399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246" y="2168460"/>
            <a:ext cx="9093667" cy="25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80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EE23A11-965F-7320-2A09-93D5FC9B562C}"/>
              </a:ext>
            </a:extLst>
          </p:cNvPr>
          <p:cNvSpPr txBox="1"/>
          <p:nvPr/>
        </p:nvSpPr>
        <p:spPr>
          <a:xfrm>
            <a:off x="100361" y="115213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1.1 Antes de empezar. Preparación.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E88774F-AB6D-A943-112E-F1B4392B6A88}"/>
              </a:ext>
            </a:extLst>
          </p:cNvPr>
          <p:cNvSpPr txBox="1"/>
          <p:nvPr/>
        </p:nvSpPr>
        <p:spPr>
          <a:xfrm>
            <a:off x="0" y="835006"/>
            <a:ext cx="10640717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B2F525-1543-6AFF-83F1-66B6E1D7C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45" y="2990165"/>
            <a:ext cx="6795520" cy="350615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A78DAB-8E0B-1048-E5A7-8E09AB210AD5}"/>
              </a:ext>
            </a:extLst>
          </p:cNvPr>
          <p:cNvSpPr txBox="1"/>
          <p:nvPr/>
        </p:nvSpPr>
        <p:spPr>
          <a:xfrm>
            <a:off x="340156" y="958840"/>
            <a:ext cx="1162694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Este trámite se realiza desde la</a:t>
            </a:r>
            <a:r>
              <a:rPr lang="es-ES"/>
              <a:t> URL (acceso</a:t>
            </a:r>
            <a:r>
              <a:rPr lang="es-ES" noProof="0"/>
              <a:t> </a:t>
            </a:r>
            <a:r>
              <a:rPr lang="es-E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aquí</a:t>
            </a:r>
            <a:r>
              <a:rPr lang="es-ES"/>
              <a:t>).</a:t>
            </a:r>
            <a:r>
              <a:rPr lang="es-ES" noProof="0"/>
              <a:t> </a:t>
            </a:r>
          </a:p>
          <a:p>
            <a:pPr algn="just"/>
            <a:r>
              <a:rPr lang="es-ES" noProof="0"/>
              <a:t>Es necesario disponer de </a:t>
            </a:r>
            <a:r>
              <a:rPr lang="es-ES" b="1" noProof="0" err="1"/>
              <a:t>Cl@ve</a:t>
            </a:r>
            <a:r>
              <a:rPr lang="es-ES" noProof="0"/>
              <a:t> o algún </a:t>
            </a:r>
            <a:r>
              <a:rPr lang="es-ES" b="1" noProof="0"/>
              <a:t>certificado digital</a:t>
            </a:r>
            <a:r>
              <a:rPr lang="es-ES" noProof="0"/>
              <a:t> para acceder al </a:t>
            </a:r>
            <a:r>
              <a:rPr lang="es-ES"/>
              <a:t>mismo</a:t>
            </a:r>
            <a:r>
              <a:rPr lang="es-ES" noProof="0"/>
              <a:t> . Con carácter general, se puede tramitar con DNIe, FNMT (Fábrica Nacional de </a:t>
            </a:r>
            <a:r>
              <a:rPr lang="es-ES"/>
              <a:t>La </a:t>
            </a:r>
            <a:r>
              <a:rPr lang="es-ES" noProof="0"/>
              <a:t>Moneda y Timbre) y con los certificados de persona jurídica, empleado público o persona física emitidos por la ACCV, además de todos aquellos aceptados por la plataforma de @firma.</a:t>
            </a:r>
            <a:endParaRPr lang="es-ES" noProof="0">
              <a:ea typeface="Calibri"/>
              <a:cs typeface="Calibri"/>
            </a:endParaRPr>
          </a:p>
          <a:p>
            <a:pPr algn="just"/>
            <a:r>
              <a:rPr lang="es-ES" noProof="0"/>
              <a:t>Es necesario disponer de </a:t>
            </a:r>
            <a:r>
              <a:rPr lang="es-ES" b="1" noProof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 b="1"/>
              <a:t> </a:t>
            </a:r>
            <a:r>
              <a:rPr lang="es-ES"/>
              <a:t>p</a:t>
            </a:r>
            <a:r>
              <a:rPr lang="es-ES" noProof="0"/>
              <a:t>ara poder firmar y realizar la presentación telemática.</a:t>
            </a:r>
            <a:endParaRPr lang="es-ES" noProof="0">
              <a:ea typeface="Calibri"/>
              <a:cs typeface="Calibri"/>
            </a:endParaRPr>
          </a:p>
          <a:p>
            <a:pPr algn="just"/>
            <a:r>
              <a:rPr lang="es-ES"/>
              <a:t>Para más información consultar </a:t>
            </a:r>
            <a:r>
              <a:rPr lang="es-ES">
                <a:hlinkClick r:id="rId5"/>
              </a:rPr>
              <a:t>Para comenzar - Sede electronica - Generalitat Valenciana</a:t>
            </a:r>
            <a:r>
              <a:rPr lang="es-ES" noProof="0"/>
              <a:t> </a:t>
            </a:r>
            <a:endParaRPr lang="es-ES" noProof="0">
              <a:ea typeface="Calibri"/>
              <a:cs typeface="Calibri"/>
            </a:endParaRPr>
          </a:p>
          <a:p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15503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4FCF8-4B75-4EB7-F7B0-C2D320F935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E80537BC-B3B9-D045-C279-4F54B0753D9D}"/>
              </a:ext>
            </a:extLst>
          </p:cNvPr>
          <p:cNvSpPr txBox="1"/>
          <p:nvPr/>
        </p:nvSpPr>
        <p:spPr>
          <a:xfrm>
            <a:off x="296926" y="853814"/>
            <a:ext cx="1056673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lista con el formulario y otros </a:t>
            </a:r>
            <a:r>
              <a:rPr lang="es-ES" b="1" noProof="0" dirty="0"/>
              <a:t>documentos</a:t>
            </a:r>
            <a:r>
              <a:rPr lang="es-ES" noProof="0" dirty="0"/>
              <a:t> </a:t>
            </a:r>
            <a:r>
              <a:rPr lang="es-ES" b="1" noProof="0" dirty="0"/>
              <a:t>anexados</a:t>
            </a:r>
            <a:r>
              <a:rPr lang="es-ES" noProof="0" dirty="0"/>
              <a:t>.</a:t>
            </a:r>
          </a:p>
          <a:p>
            <a:pPr algn="just"/>
            <a:endParaRPr lang="es-ES" noProof="0" dirty="0"/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340228B-4D27-1B02-2956-85601DF0E79D}"/>
              </a:ext>
            </a:extLst>
          </p:cNvPr>
          <p:cNvSpPr txBox="1"/>
          <p:nvPr/>
        </p:nvSpPr>
        <p:spPr>
          <a:xfrm>
            <a:off x="144366" y="143977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Registrar</a:t>
            </a: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0165B17A-8659-4A31-3316-794BB2F9C1F9}"/>
              </a:ext>
            </a:extLst>
          </p:cNvPr>
          <p:cNvCxnSpPr>
            <a:cxnSpLocks/>
          </p:cNvCxnSpPr>
          <p:nvPr/>
        </p:nvCxnSpPr>
        <p:spPr>
          <a:xfrm flipV="1">
            <a:off x="5800601" y="4687623"/>
            <a:ext cx="99456" cy="668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E74748-F4E6-9B37-B409-B9D9E7EF62EE}"/>
              </a:ext>
            </a:extLst>
          </p:cNvPr>
          <p:cNvSpPr txBox="1"/>
          <p:nvPr/>
        </p:nvSpPr>
        <p:spPr>
          <a:xfrm>
            <a:off x="6683942" y="5390634"/>
            <a:ext cx="39912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Si se quiere </a:t>
            </a:r>
            <a:r>
              <a:rPr lang="es-ES" b="1" dirty="0"/>
              <a:t>continuar</a:t>
            </a:r>
            <a:r>
              <a:rPr lang="es-ES" dirty="0"/>
              <a:t>, se pulsa Registra y redirigirá a la Firma electrónica.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CE7E58-76A8-B7BE-BB3F-8350E9FBF382}"/>
              </a:ext>
            </a:extLst>
          </p:cNvPr>
          <p:cNvSpPr txBox="1"/>
          <p:nvPr/>
        </p:nvSpPr>
        <p:spPr>
          <a:xfrm>
            <a:off x="3521298" y="5325580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/>
              <a:t>Si se quiere </a:t>
            </a:r>
            <a:r>
              <a:rPr lang="es-ES" b="1"/>
              <a:t>volver al paso anterior,</a:t>
            </a:r>
            <a:r>
              <a:rPr lang="es-ES"/>
              <a:t> se puede pulsar la flecha en color negro al lado de Registra.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44D07-1C10-26EC-2439-30ED4D6939D8}"/>
              </a:ext>
            </a:extLst>
          </p:cNvPr>
          <p:cNvSpPr txBox="1"/>
          <p:nvPr/>
        </p:nvSpPr>
        <p:spPr>
          <a:xfrm>
            <a:off x="443182" y="2424767"/>
            <a:ext cx="1576237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</a:lstStyle>
          <a:p>
            <a:r>
              <a:rPr lang="es-ES" dirty="0"/>
              <a:t>Si se quiere </a:t>
            </a:r>
            <a:r>
              <a:rPr lang="es-ES" b="1" dirty="0"/>
              <a:t>revisar</a:t>
            </a:r>
            <a:r>
              <a:rPr lang="es-ES" dirty="0"/>
              <a:t> algún </a:t>
            </a:r>
            <a:r>
              <a:rPr lang="es-ES" b="1" dirty="0"/>
              <a:t>formulario</a:t>
            </a:r>
            <a:r>
              <a:rPr lang="es-ES" dirty="0"/>
              <a:t> o anexos aportados, se puede pulsar sobre ellos para verlo, se </a:t>
            </a:r>
            <a:r>
              <a:rPr lang="es-ES" b="1" dirty="0"/>
              <a:t>descargará</a:t>
            </a:r>
            <a:r>
              <a:rPr lang="es-ES" dirty="0"/>
              <a:t> un PDF.</a:t>
            </a:r>
            <a:r>
              <a:rPr lang="en-US" dirty="0"/>
              <a:t>​</a:t>
            </a:r>
          </a:p>
          <a:p>
            <a:r>
              <a:rPr lang="es-ES" dirty="0"/>
              <a:t>​</a:t>
            </a: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8AFD89D3-1612-3E62-FEC5-28EBAC298C86}"/>
              </a:ext>
            </a:extLst>
          </p:cNvPr>
          <p:cNvCxnSpPr>
            <a:cxnSpLocks/>
          </p:cNvCxnSpPr>
          <p:nvPr/>
        </p:nvCxnSpPr>
        <p:spPr>
          <a:xfrm flipV="1">
            <a:off x="1720438" y="2972868"/>
            <a:ext cx="717962" cy="4561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5">
            <a:extLst>
              <a:ext uri="{FF2B5EF4-FFF2-40B4-BE49-F238E27FC236}">
                <a16:creationId xmlns:a16="http://schemas.microsoft.com/office/drawing/2014/main" id="{C3FB3F07-A41F-48D0-2DE6-0235629E5228}"/>
              </a:ext>
            </a:extLst>
          </p:cNvPr>
          <p:cNvCxnSpPr>
            <a:cxnSpLocks/>
          </p:cNvCxnSpPr>
          <p:nvPr/>
        </p:nvCxnSpPr>
        <p:spPr>
          <a:xfrm flipH="1" flipV="1">
            <a:off x="6596743" y="4789714"/>
            <a:ext cx="929714" cy="530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01D1C0B-B522-E881-4AB1-CD856693D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3715" y="1636222"/>
            <a:ext cx="8674546" cy="301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072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F8EB7-ADCE-55F2-8D11-92A7FEE29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8317D1D-7BCC-CEB5-F1E8-F8CC03EB586B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si se quiere </a:t>
            </a:r>
            <a:r>
              <a:rPr lang="es-ES" b="1" noProof="0" dirty="0"/>
              <a:t>registrar</a:t>
            </a:r>
            <a:r>
              <a:rPr lang="es-ES" noProof="0" dirty="0"/>
              <a:t> la solicitud. Pulsar </a:t>
            </a:r>
            <a:r>
              <a:rPr lang="es-ES" b="1" noProof="0" dirty="0"/>
              <a:t>aceptar</a:t>
            </a:r>
            <a:endParaRPr lang="es-ES" b="1" noProof="0" dirty="0">
              <a:ea typeface="Calibri"/>
              <a:cs typeface="Calibri"/>
            </a:endParaRPr>
          </a:p>
        </p:txBody>
      </p:sp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2BF02E89-8A75-E608-31DD-552DC36BEB0F}"/>
              </a:ext>
            </a:extLst>
          </p:cNvPr>
          <p:cNvCxnSpPr>
            <a:cxnSpLocks/>
          </p:cNvCxnSpPr>
          <p:nvPr/>
        </p:nvCxnSpPr>
        <p:spPr>
          <a:xfrm>
            <a:off x="2396926" y="3617528"/>
            <a:ext cx="694617" cy="134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1A0E2D0-F23E-78A3-9018-C4D64792B3DA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Registrar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73CD75-581B-0538-9722-1E8E92B7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517" y="2311342"/>
            <a:ext cx="4940554" cy="2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87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C3B54-DB2A-D1CE-E902-CDF2D7856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A1C69C4-BC78-2B58-340E-71A62785D4F2}"/>
              </a:ext>
            </a:extLst>
          </p:cNvPr>
          <p:cNvSpPr txBox="1"/>
          <p:nvPr/>
        </p:nvSpPr>
        <p:spPr>
          <a:xfrm>
            <a:off x="351194" y="2551836"/>
            <a:ext cx="2397577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/>
              <a:t>Aparecerá una pantalla indicando que se </a:t>
            </a:r>
            <a:r>
              <a:rPr lang="es-ES" b="1" noProof="0" dirty="0"/>
              <a:t>redirige</a:t>
            </a:r>
            <a:r>
              <a:rPr lang="es-ES" noProof="0" dirty="0"/>
              <a:t> a realizar la </a:t>
            </a:r>
            <a:r>
              <a:rPr lang="es-ES" b="1" noProof="0" dirty="0"/>
              <a:t>firma</a:t>
            </a:r>
            <a:r>
              <a:rPr lang="es-ES" noProof="0" dirty="0"/>
              <a:t> </a:t>
            </a:r>
            <a:r>
              <a:rPr lang="es-ES" b="1" noProof="0" dirty="0"/>
              <a:t>electrónica</a:t>
            </a:r>
            <a:r>
              <a:rPr lang="es-ES" noProof="0" dirty="0"/>
              <a:t>. Pulsar aceptar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C0FBEC-82AF-BD98-9C96-38C17F4DB06A}"/>
              </a:ext>
            </a:extLst>
          </p:cNvPr>
          <p:cNvSpPr txBox="1"/>
          <p:nvPr/>
        </p:nvSpPr>
        <p:spPr>
          <a:xfrm>
            <a:off x="144366" y="114241"/>
            <a:ext cx="11144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Registrar</a:t>
            </a:r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Firma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3E05C5-B888-7AA6-8653-28CC85E9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517" y="2311342"/>
            <a:ext cx="4940554" cy="22353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412F33-E97E-FC9F-611E-4FFD657A5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250" y="2647910"/>
            <a:ext cx="3645087" cy="156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38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41F1-5534-F555-DE9A-2BAB72357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3134E68-D86E-AA01-E3F0-CC5D00F856D7}"/>
              </a:ext>
            </a:extLst>
          </p:cNvPr>
          <p:cNvSpPr txBox="1"/>
          <p:nvPr/>
        </p:nvSpPr>
        <p:spPr>
          <a:xfrm>
            <a:off x="225297" y="2496909"/>
            <a:ext cx="2508378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Al seleccionar </a:t>
            </a:r>
            <a:r>
              <a:rPr lang="es-ES" b="1" noProof="0"/>
              <a:t>Registra</a:t>
            </a:r>
            <a:r>
              <a:rPr lang="es-ES" noProof="0"/>
              <a:t>, redirige a la </a:t>
            </a:r>
            <a:r>
              <a:rPr lang="es-ES" b="1" noProof="0"/>
              <a:t>Firma electrónica </a:t>
            </a:r>
            <a:r>
              <a:rPr lang="es-ES" noProof="0"/>
              <a:t>y habrá que seleccionar una de las opciones y Acceder.  La opción más extendida es la del uso de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 </a:t>
            </a:r>
            <a:r>
              <a:rPr lang="es-ES" noProof="0"/>
              <a:t>con un certificado instalado en el ordenador.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0141D28-7E61-4122-6E1D-CFDB12E23FAF}"/>
              </a:ext>
            </a:extLst>
          </p:cNvPr>
          <p:cNvSpPr txBox="1"/>
          <p:nvPr/>
        </p:nvSpPr>
        <p:spPr>
          <a:xfrm>
            <a:off x="144365" y="114241"/>
            <a:ext cx="113291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DEF4BD-98BC-888D-9468-1225FE52E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120" y="1271518"/>
            <a:ext cx="8922209" cy="4467363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2515C048-E696-3240-2935-F72A2696EA91}"/>
              </a:ext>
            </a:extLst>
          </p:cNvPr>
          <p:cNvCxnSpPr>
            <a:cxnSpLocks/>
          </p:cNvCxnSpPr>
          <p:nvPr/>
        </p:nvCxnSpPr>
        <p:spPr>
          <a:xfrm>
            <a:off x="2238375" y="4714875"/>
            <a:ext cx="6096000" cy="276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824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7109C0-D6C2-EC20-3ABD-65889D6CF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1DEC259C-D6A9-8A43-A096-70A6E3F8DF79}"/>
              </a:ext>
            </a:extLst>
          </p:cNvPr>
          <p:cNvSpPr txBox="1"/>
          <p:nvPr/>
        </p:nvSpPr>
        <p:spPr>
          <a:xfrm>
            <a:off x="312215" y="938359"/>
            <a:ext cx="874002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está intentando </a:t>
            </a:r>
            <a:r>
              <a:rPr lang="es-ES" b="1" noProof="0"/>
              <a:t>abrir </a:t>
            </a:r>
            <a:r>
              <a:rPr lang="es-ES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Autofirm@</a:t>
            </a:r>
            <a:r>
              <a:rPr lang="es-ES"/>
              <a:t>.</a:t>
            </a:r>
            <a:r>
              <a:rPr lang="es-ES" noProof="0"/>
              <a:t> Pulsar Abrir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A6538F-2460-6D20-038A-79D1143939B9}"/>
              </a:ext>
            </a:extLst>
          </p:cNvPr>
          <p:cNvSpPr txBox="1"/>
          <p:nvPr/>
        </p:nvSpPr>
        <p:spPr>
          <a:xfrm>
            <a:off x="144365" y="114241"/>
            <a:ext cx="114924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43A7DF4-C965-79F9-8AB0-500DE6D18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0" y="1545483"/>
            <a:ext cx="7236080" cy="45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EDFCA-3542-610F-F503-32E3802A3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CEC88D4E-A41E-9F98-70A9-8C915166D91A}"/>
              </a:ext>
            </a:extLst>
          </p:cNvPr>
          <p:cNvSpPr txBox="1"/>
          <p:nvPr/>
        </p:nvSpPr>
        <p:spPr>
          <a:xfrm>
            <a:off x="9888157" y="3632968"/>
            <a:ext cx="151690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b="1" noProof="0">
                <a:ea typeface="Calibri"/>
                <a:cs typeface="Calibri"/>
              </a:rPr>
              <a:t>Seleccionar el certificado </a:t>
            </a:r>
            <a:r>
              <a:rPr lang="es-ES" noProof="0">
                <a:ea typeface="Calibri"/>
                <a:cs typeface="Calibri"/>
              </a:rPr>
              <a:t>y aceptar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A932672-8C4C-EBA2-7298-5E93E0BAAEB4}"/>
              </a:ext>
            </a:extLst>
          </p:cNvPr>
          <p:cNvSpPr txBox="1"/>
          <p:nvPr/>
        </p:nvSpPr>
        <p:spPr>
          <a:xfrm>
            <a:off x="144366" y="114241"/>
            <a:ext cx="113727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06C68E-436F-A517-44CF-26BF5E84E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636" y="1019051"/>
            <a:ext cx="7360028" cy="4819898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F19A0267-D9AA-FDDE-2328-225695621EFD}"/>
              </a:ext>
            </a:extLst>
          </p:cNvPr>
          <p:cNvCxnSpPr>
            <a:cxnSpLocks/>
          </p:cNvCxnSpPr>
          <p:nvPr/>
        </p:nvCxnSpPr>
        <p:spPr>
          <a:xfrm flipH="1" flipV="1">
            <a:off x="7692957" y="2963914"/>
            <a:ext cx="2282154" cy="1328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5">
            <a:extLst>
              <a:ext uri="{FF2B5EF4-FFF2-40B4-BE49-F238E27FC236}">
                <a16:creationId xmlns:a16="http://schemas.microsoft.com/office/drawing/2014/main" id="{C23A6EE2-6D97-3566-C749-EFEE75B1BEB3}"/>
              </a:ext>
            </a:extLst>
          </p:cNvPr>
          <p:cNvCxnSpPr>
            <a:cxnSpLocks/>
          </p:cNvCxnSpPr>
          <p:nvPr/>
        </p:nvCxnSpPr>
        <p:spPr>
          <a:xfrm flipH="1">
            <a:off x="7128724" y="4292127"/>
            <a:ext cx="2867534" cy="681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1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15AC-574F-5CE1-0B8F-0D976B9A16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BAF32D20-C33D-B37D-5262-69F9235303C6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/>
              <a:t>Aparecerá una pantalla indicando que se están </a:t>
            </a:r>
            <a:r>
              <a:rPr lang="es-ES" b="1" noProof="0"/>
              <a:t>firmando datos</a:t>
            </a:r>
            <a:r>
              <a:rPr lang="es-ES" noProof="0"/>
              <a:t>. Pulsar Aceptar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8572782-175C-FC2D-BD8D-2C6E74C20740}"/>
              </a:ext>
            </a:extLst>
          </p:cNvPr>
          <p:cNvSpPr txBox="1"/>
          <p:nvPr/>
        </p:nvSpPr>
        <p:spPr>
          <a:xfrm>
            <a:off x="144366" y="114241"/>
            <a:ext cx="115142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B43D685-2CE1-ACA7-DF32-8CE0361A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859" y="1276239"/>
            <a:ext cx="7906156" cy="4305521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BC83C5B-AF7A-9FE1-64B7-2B7907F64784}"/>
              </a:ext>
            </a:extLst>
          </p:cNvPr>
          <p:cNvCxnSpPr>
            <a:cxnSpLocks/>
          </p:cNvCxnSpPr>
          <p:nvPr/>
        </p:nvCxnSpPr>
        <p:spPr>
          <a:xfrm>
            <a:off x="1850571" y="3886200"/>
            <a:ext cx="464820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3365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FC0D-4CCD-C4DB-A554-41B0F2FD1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63C6-2855-BB14-DF43-441CB65E2E33}"/>
              </a:ext>
            </a:extLst>
          </p:cNvPr>
          <p:cNvSpPr txBox="1"/>
          <p:nvPr/>
        </p:nvSpPr>
        <p:spPr>
          <a:xfrm>
            <a:off x="290125" y="2594881"/>
            <a:ext cx="201764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Aparecerá una pantalla indicando que la operación está realizada. Pulsar </a:t>
            </a:r>
            <a:r>
              <a:rPr lang="es-ES" b="1" noProof="0" dirty="0"/>
              <a:t>Aceptar</a:t>
            </a:r>
            <a:r>
              <a:rPr lang="es-ES" noProof="0" dirty="0"/>
              <a:t>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A361B5-B502-7432-1DCA-D160202223CF}"/>
              </a:ext>
            </a:extLst>
          </p:cNvPr>
          <p:cNvSpPr txBox="1"/>
          <p:nvPr/>
        </p:nvSpPr>
        <p:spPr>
          <a:xfrm>
            <a:off x="144365" y="114241"/>
            <a:ext cx="10784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5.1 Registrar: Firma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7B63FA9-6DA6-6014-0F47-F2655D394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713" y="1596931"/>
            <a:ext cx="8007762" cy="3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9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4526B-36C1-E35D-6962-94091ED1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C40F5D6-F971-60BE-AB2F-01871389577E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Guardar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CuadroTexto 11">
            <a:extLst>
              <a:ext uri="{FF2B5EF4-FFF2-40B4-BE49-F238E27FC236}">
                <a16:creationId xmlns:a16="http://schemas.microsoft.com/office/drawing/2014/main" id="{760E852E-32B0-9D0D-ECD9-8A624217EA6D}"/>
              </a:ext>
            </a:extLst>
          </p:cNvPr>
          <p:cNvSpPr txBox="1"/>
          <p:nvPr/>
        </p:nvSpPr>
        <p:spPr>
          <a:xfrm>
            <a:off x="9215655" y="3154732"/>
            <a:ext cx="259513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noProof="0"/>
              <a:t>Aparecerá el </a:t>
            </a:r>
            <a:r>
              <a:rPr lang="es-ES" b="1" noProof="0"/>
              <a:t>justificante</a:t>
            </a:r>
            <a:r>
              <a:rPr lang="es-ES" noProof="0"/>
              <a:t> de presentación que se podrá </a:t>
            </a:r>
            <a:r>
              <a:rPr lang="es-ES" b="1" noProof="0"/>
              <a:t>descargar</a:t>
            </a:r>
            <a:r>
              <a:rPr lang="es-ES" noProof="0"/>
              <a:t> en </a:t>
            </a:r>
            <a:r>
              <a:rPr lang="es-ES" b="1" noProof="0"/>
              <a:t>pdf</a:t>
            </a:r>
            <a:r>
              <a:rPr lang="es-ES" noProof="0"/>
              <a:t> y </a:t>
            </a:r>
            <a:r>
              <a:rPr lang="es-ES" b="1" noProof="0"/>
              <a:t>guardar</a:t>
            </a:r>
            <a:r>
              <a:rPr lang="es-ES" noProof="0"/>
              <a:t> en el PC pulsando el icono de las flechas.</a:t>
            </a:r>
            <a:endParaRPr lang="es-ES" noProof="0">
              <a:ea typeface="Calibri"/>
              <a:cs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9A5497-A899-597C-5B66-B712710E0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99" y="1341927"/>
            <a:ext cx="8923927" cy="275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26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DCA50-1E5F-EB97-5F08-88CD7661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B9D9D5CA-8A6C-6D54-C8B8-EB97F3556813}"/>
              </a:ext>
            </a:extLst>
          </p:cNvPr>
          <p:cNvSpPr txBox="1"/>
          <p:nvPr/>
        </p:nvSpPr>
        <p:spPr>
          <a:xfrm>
            <a:off x="162295" y="941191"/>
            <a:ext cx="1158171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En el </a:t>
            </a:r>
            <a:r>
              <a:rPr lang="es-ES" b="1" noProof="0"/>
              <a:t>justificante</a:t>
            </a:r>
            <a:r>
              <a:rPr lang="es-ES" noProof="0"/>
              <a:t> constará el organismo, el NIF de quien presentó la solicitud, fecha, número de registro y asunto.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CF38B4-B92F-48A8-F592-CE17B80A797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</a:t>
            </a:r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.1 Guardar. Detalle justificante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8FB0983-6F95-A226-FA09-136835C8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360" y="1407160"/>
            <a:ext cx="8439584" cy="492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48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D71E0-315B-EE03-4AFA-B3A1F54E4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67C4746-4F9B-296B-8E26-598414012416}"/>
              </a:ext>
            </a:extLst>
          </p:cNvPr>
          <p:cNvSpPr txBox="1"/>
          <p:nvPr/>
        </p:nvSpPr>
        <p:spPr>
          <a:xfrm>
            <a:off x="427395" y="2690812"/>
            <a:ext cx="2751234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Si</a:t>
            </a:r>
            <a:r>
              <a:rPr lang="es-ES" noProof="0"/>
              <a:t> aparece la siguiente pantalla informando de un error</a:t>
            </a:r>
            <a:r>
              <a:rPr lang="es-ES"/>
              <a:t>,</a:t>
            </a:r>
            <a:r>
              <a:rPr lang="es-ES" b="1" noProof="0"/>
              <a:t> se deberá intentar registrar más tarde</a:t>
            </a:r>
            <a:r>
              <a:rPr lang="es-ES" noProof="0"/>
              <a:t>.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8FDE033-83CD-8D08-0B92-73A31A4104F0}"/>
              </a:ext>
            </a:extLst>
          </p:cNvPr>
          <p:cNvSpPr txBox="1"/>
          <p:nvPr/>
        </p:nvSpPr>
        <p:spPr>
          <a:xfrm>
            <a:off x="97630" y="215384"/>
            <a:ext cx="8322469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noProof="0">
                <a:latin typeface="Roboto"/>
                <a:ea typeface="Roboto"/>
                <a:cs typeface="Roboto"/>
              </a:rPr>
              <a:t>1.2 Antes de empezar. Errores generales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9FD4A20-924C-A3C1-E0D6-A7271E272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827" y="1568389"/>
            <a:ext cx="7638867" cy="37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33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AC3C3-4FFF-B1A4-A136-F6716D0AD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98DC5C97-E87C-5EB4-29DF-CFF512D37928}"/>
              </a:ext>
            </a:extLst>
          </p:cNvPr>
          <p:cNvSpPr txBox="1"/>
          <p:nvPr/>
        </p:nvSpPr>
        <p:spPr>
          <a:xfrm>
            <a:off x="162266" y="906325"/>
            <a:ext cx="1234216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>
                <a:ea typeface="Calibri"/>
                <a:cs typeface="Calibri"/>
              </a:rPr>
              <a:t>En el </a:t>
            </a:r>
            <a:r>
              <a:rPr lang="es-ES" b="1" noProof="0">
                <a:ea typeface="Calibri"/>
                <a:cs typeface="Calibri"/>
              </a:rPr>
              <a:t>justificante</a:t>
            </a:r>
            <a:r>
              <a:rPr lang="es-ES" noProof="0">
                <a:ea typeface="Calibri"/>
                <a:cs typeface="Calibri"/>
              </a:rPr>
              <a:t> se describe la documentación presentada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0D529F5-0A8B-121F-0C0D-545AB86F94E3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7737AC-00AA-799C-C2DD-8D217954B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206" y="2197036"/>
            <a:ext cx="8287176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96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7CFC8-5DF8-C169-E877-CB5F82449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79692265-8FAA-89E3-A88C-11D42AFE0AF8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819B1-9F52-664B-09F6-776A8470D9EB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27E71B-9CB8-AFD5-7E87-559849CD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851" y="1390017"/>
            <a:ext cx="6445581" cy="4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85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653FB-0D41-7222-F513-F40B84D11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38441D84-2FDF-937A-6666-D0835BCE48AF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37238B-CEA3-5C4F-F801-B7C1246EE30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1522E8-4216-2A08-E778-D7B19DEBF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529" y="2139883"/>
            <a:ext cx="6426530" cy="257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750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D61E9-2A3B-3482-5C14-FFC2577DB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E6AE338D-3206-915E-EE1A-F27FF58B3CBA}"/>
              </a:ext>
            </a:extLst>
          </p:cNvPr>
          <p:cNvSpPr txBox="1"/>
          <p:nvPr/>
        </p:nvSpPr>
        <p:spPr>
          <a:xfrm>
            <a:off x="162773" y="923378"/>
            <a:ext cx="1155065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/>
              <a:t>Anexa </a:t>
            </a:r>
            <a:r>
              <a:rPr lang="es-ES" noProof="0"/>
              <a:t>el </a:t>
            </a:r>
            <a:r>
              <a:rPr lang="es-ES" b="1" noProof="0"/>
              <a:t>formulario de datos generales </a:t>
            </a:r>
            <a:r>
              <a:rPr lang="es-ES" noProof="0"/>
              <a:t>rellenado y presentado.</a:t>
            </a:r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72DD168-C089-FF04-759E-DB31BC398515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6.1 Guardar. Detalle justificante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777C69-C69B-FA77-761D-2C198FAFB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108" y="1492129"/>
            <a:ext cx="6693244" cy="45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01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35055-8051-26BF-5D4A-4AF6CFEE9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1B204C09-E76A-6427-BC6B-566E7516733B}"/>
              </a:ext>
            </a:extLst>
          </p:cNvPr>
          <p:cNvSpPr txBox="1"/>
          <p:nvPr/>
        </p:nvSpPr>
        <p:spPr>
          <a:xfrm>
            <a:off x="162614" y="834541"/>
            <a:ext cx="11794752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Mediante la  URL de carpeta ciudadana de la Generalitat (</a:t>
            </a:r>
            <a:r>
              <a:rPr lang="es-ES" noProof="0" dirty="0">
                <a:ea typeface="+mn-lt"/>
                <a:cs typeface="+mn-lt"/>
                <a:hlinkClick r:id="rId2"/>
              </a:rPr>
              <a:t>Carpeta </a:t>
            </a:r>
            <a:r>
              <a:rPr lang="es-ES" noProof="0" dirty="0" err="1">
                <a:ea typeface="+mn-lt"/>
                <a:cs typeface="+mn-lt"/>
                <a:hlinkClick r:id="rId2"/>
              </a:rPr>
              <a:t>Ciutadana</a:t>
            </a:r>
            <a:r>
              <a:rPr lang="es-ES" noProof="0" dirty="0">
                <a:ea typeface="+mn-lt"/>
                <a:cs typeface="+mn-lt"/>
                <a:hlinkClick r:id="rId2"/>
              </a:rPr>
              <a:t> - GVA</a:t>
            </a:r>
            <a:r>
              <a:rPr lang="es-ES" noProof="0" dirty="0">
                <a:ea typeface="Calibri"/>
                <a:cs typeface="Calibri"/>
              </a:rPr>
              <a:t>)  se podrá acceder a las solicitudes de</a:t>
            </a:r>
            <a:r>
              <a:rPr lang="es-ES" b="1" noProof="0" dirty="0">
                <a:ea typeface="Calibri"/>
                <a:cs typeface="Calibri"/>
              </a:rPr>
              <a:t> los trámites que hemos realizado y las notificaciones relacionadas con cada uno de ellos</a:t>
            </a:r>
            <a:r>
              <a:rPr lang="es-ES" noProof="0" dirty="0">
                <a:ea typeface="Calibri"/>
                <a:cs typeface="Calibri"/>
              </a:rPr>
              <a:t>, utilizando bien el sistema </a:t>
            </a:r>
            <a:r>
              <a:rPr lang="es-ES" b="1" noProof="0" dirty="0" err="1">
                <a:ea typeface="Calibri"/>
                <a:cs typeface="Calibri"/>
              </a:rPr>
              <a:t>Cl@ve</a:t>
            </a:r>
            <a:r>
              <a:rPr lang="es-ES" noProof="0" dirty="0">
                <a:ea typeface="Calibri"/>
                <a:cs typeface="Calibri"/>
              </a:rPr>
              <a:t> o nuestro </a:t>
            </a:r>
            <a:r>
              <a:rPr lang="es-ES" b="1" noProof="0" dirty="0">
                <a:ea typeface="Calibri"/>
                <a:cs typeface="Calibri"/>
              </a:rPr>
              <a:t>certificado digital. </a:t>
            </a:r>
            <a:r>
              <a:rPr lang="es-ES" noProof="0">
                <a:ea typeface="Calibri"/>
                <a:cs typeface="Calibri"/>
              </a:rPr>
              <a:t>Pudiendo de esta forma acceder en cualquier momento a la documentación en caso de necesidad o pérdida.</a:t>
            </a:r>
            <a:endParaRPr lang="es-ES" noProof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52C272-0B04-87EC-5025-A818A810F1DD}"/>
              </a:ext>
            </a:extLst>
          </p:cNvPr>
          <p:cNvSpPr txBox="1"/>
          <p:nvPr/>
        </p:nvSpPr>
        <p:spPr>
          <a:xfrm>
            <a:off x="166116" y="139184"/>
            <a:ext cx="6119812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 dirty="0">
                <a:latin typeface="Roboto"/>
                <a:ea typeface="Roboto"/>
                <a:cs typeface="Roboto"/>
              </a:rPr>
              <a:t>7. Carpeta ciudadana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BB812E-80EC-ADD1-C323-0C31966E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1" t="5384" b="-278"/>
          <a:stretch>
            <a:fillRect/>
          </a:stretch>
        </p:blipFill>
        <p:spPr>
          <a:xfrm>
            <a:off x="2262265" y="2072846"/>
            <a:ext cx="7668645" cy="371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79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388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A4B9-983B-B7E9-6CCB-1CCB76730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A8F01544-93B9-E31B-A105-B8D7F5F9FBAD}"/>
              </a:ext>
            </a:extLst>
          </p:cNvPr>
          <p:cNvSpPr txBox="1"/>
          <p:nvPr/>
        </p:nvSpPr>
        <p:spPr>
          <a:xfrm>
            <a:off x="7003874" y="5339352"/>
            <a:ext cx="347632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/>
              <a:t>Al volver a acceder a la solicitud, seleccionar Continúa tramitación</a:t>
            </a:r>
          </a:p>
          <a:p>
            <a:endParaRPr lang="es-ES" noProof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077EB1-9A07-3383-7327-20F5609DC890}"/>
              </a:ext>
            </a:extLst>
          </p:cNvPr>
          <p:cNvSpPr txBox="1"/>
          <p:nvPr/>
        </p:nvSpPr>
        <p:spPr>
          <a:xfrm>
            <a:off x="144365" y="127641"/>
            <a:ext cx="1041477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1">
                <a:latin typeface="Roboto"/>
                <a:ea typeface="Roboto"/>
                <a:cs typeface="Roboto"/>
              </a:rPr>
              <a:t>1.3</a:t>
            </a:r>
            <a:r>
              <a:rPr lang="es-ES" sz="3200" b="1" noProof="0">
                <a:latin typeface="Roboto"/>
                <a:ea typeface="Roboto"/>
                <a:cs typeface="Roboto"/>
              </a:rPr>
              <a:t> Antes de empezar. Continuar la tramitación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52F68B1-9211-0B0F-CAEB-5FBE881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91" y="2343448"/>
            <a:ext cx="10318492" cy="2006074"/>
          </a:xfrm>
          <a:prstGeom prst="rect">
            <a:avLst/>
          </a:prstGeom>
        </p:spPr>
      </p:pic>
      <p:cxnSp>
        <p:nvCxnSpPr>
          <p:cNvPr id="3" name="Conector recto de flecha 5">
            <a:extLst>
              <a:ext uri="{FF2B5EF4-FFF2-40B4-BE49-F238E27FC236}">
                <a16:creationId xmlns:a16="http://schemas.microsoft.com/office/drawing/2014/main" id="{E247E43F-4AF2-EBAA-EAD6-E8BC73F015AE}"/>
              </a:ext>
            </a:extLst>
          </p:cNvPr>
          <p:cNvCxnSpPr>
            <a:cxnSpLocks/>
          </p:cNvCxnSpPr>
          <p:nvPr/>
        </p:nvCxnSpPr>
        <p:spPr>
          <a:xfrm flipV="1">
            <a:off x="8792462" y="4333145"/>
            <a:ext cx="542936" cy="816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3EEA463-5D92-C34B-A4E1-A0799C7AD023}"/>
              </a:ext>
            </a:extLst>
          </p:cNvPr>
          <p:cNvSpPr txBox="1"/>
          <p:nvPr/>
        </p:nvSpPr>
        <p:spPr>
          <a:xfrm>
            <a:off x="721590" y="1052512"/>
            <a:ext cx="10251210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/>
              <a:t>Si</a:t>
            </a:r>
            <a:r>
              <a:rPr lang="es-ES" noProof="0" dirty="0"/>
              <a:t> por algún motivo no se finalizó la presentación telemática, al volver a entrar el sistema detectará que tiene una tramitación pendiente y le permitirá continuar. </a:t>
            </a:r>
          </a:p>
          <a:p>
            <a:endParaRPr lang="es-ES" noProof="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99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DA4B-4308-8FAB-77B2-70E72E1470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C7B95B-0DCC-15B0-BB13-C468214DC155}"/>
              </a:ext>
            </a:extLst>
          </p:cNvPr>
          <p:cNvSpPr txBox="1"/>
          <p:nvPr/>
        </p:nvSpPr>
        <p:spPr>
          <a:xfrm>
            <a:off x="343545" y="774389"/>
            <a:ext cx="10640717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4E8659-5895-20A0-3CCB-E253F2876790}"/>
              </a:ext>
            </a:extLst>
          </p:cNvPr>
          <p:cNvSpPr txBox="1"/>
          <p:nvPr/>
        </p:nvSpPr>
        <p:spPr>
          <a:xfrm>
            <a:off x="533546" y="1042885"/>
            <a:ext cx="11118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noProof="0" dirty="0"/>
              <a:t>A continuación, se accede a la primera pantalla que muestra los pasos necesarios para presentar la solicitud de inscripción. Aparecen los apartados </a:t>
            </a:r>
            <a:r>
              <a:rPr lang="es-ES" b="1" noProof="0" dirty="0"/>
              <a:t>Rellenar</a:t>
            </a:r>
            <a:r>
              <a:rPr lang="es-ES" noProof="0" dirty="0"/>
              <a:t> en el que se debe cumplimentar los formularios. </a:t>
            </a:r>
            <a:r>
              <a:rPr lang="es-ES" b="1" noProof="0" dirty="0"/>
              <a:t>Documentar</a:t>
            </a:r>
            <a:r>
              <a:rPr lang="es-ES" noProof="0" dirty="0"/>
              <a:t> en el que se solicitará que anexe la documentación necesaria para la solicitud. </a:t>
            </a:r>
            <a:r>
              <a:rPr lang="es-ES" b="1" noProof="0" dirty="0"/>
              <a:t>Registrar</a:t>
            </a:r>
            <a:r>
              <a:rPr lang="es-ES" noProof="0" dirty="0"/>
              <a:t> en el que se enviará la solicitud. </a:t>
            </a:r>
            <a:r>
              <a:rPr lang="es-ES" b="1" noProof="0" dirty="0"/>
              <a:t>Guardar</a:t>
            </a:r>
            <a:r>
              <a:rPr lang="es-ES" noProof="0" dirty="0"/>
              <a:t> en el que se proporcionará un justificante</a:t>
            </a:r>
          </a:p>
          <a:p>
            <a:endParaRPr lang="es-ES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9082992-6FDD-C6C4-2DC9-A52E824ECFD1}"/>
              </a:ext>
            </a:extLst>
          </p:cNvPr>
          <p:cNvSpPr txBox="1"/>
          <p:nvPr/>
        </p:nvSpPr>
        <p:spPr>
          <a:xfrm>
            <a:off x="0" y="96612"/>
            <a:ext cx="8639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noProof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Pasos para realizar la solicitud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23C04CE-9865-2C61-6ECC-B63C54164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31" y="2340739"/>
            <a:ext cx="8530756" cy="372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7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267DF-E936-0846-A4C9-B36060CA8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A3DBFF-CB79-A7ED-6426-7870A7B10AA7}"/>
              </a:ext>
            </a:extLst>
          </p:cNvPr>
          <p:cNvSpPr txBox="1"/>
          <p:nvPr/>
        </p:nvSpPr>
        <p:spPr>
          <a:xfrm>
            <a:off x="229970" y="576679"/>
            <a:ext cx="10640717" cy="20313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s-ES" noProof="0"/>
          </a:p>
          <a:p>
            <a:pPr algn="just"/>
            <a:endParaRPr lang="es-ES" b="0" noProof="0">
              <a:effectLst/>
            </a:endParaRPr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  <a:p>
            <a:pPr algn="just"/>
            <a:endParaRPr lang="es-ES" noProof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1769DF-A458-1D8D-9093-D1265C53717D}"/>
              </a:ext>
            </a:extLst>
          </p:cNvPr>
          <p:cNvSpPr txBox="1"/>
          <p:nvPr/>
        </p:nvSpPr>
        <p:spPr>
          <a:xfrm>
            <a:off x="183671" y="859136"/>
            <a:ext cx="1025669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noProof="0" dirty="0"/>
              <a:t>Aparece un formulario.</a:t>
            </a:r>
          </a:p>
          <a:p>
            <a:r>
              <a:rPr lang="es-ES" b="1" noProof="0" dirty="0"/>
              <a:t>El formulario de datos generales </a:t>
            </a:r>
            <a:r>
              <a:rPr lang="es-ES" noProof="0" dirty="0"/>
              <a:t>es en el que se aportan los datos de la persona o entidad interesada.</a:t>
            </a:r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EF148-0AA7-5204-E724-FAE05666CB16}"/>
              </a:ext>
            </a:extLst>
          </p:cNvPr>
          <p:cNvSpPr txBox="1"/>
          <p:nvPr/>
        </p:nvSpPr>
        <p:spPr>
          <a:xfrm>
            <a:off x="145244" y="100401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Rellenar el formulario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D3F5F-0254-F68E-FA6E-51CE5B8BC951}"/>
              </a:ext>
            </a:extLst>
          </p:cNvPr>
          <p:cNvSpPr txBox="1"/>
          <p:nvPr/>
        </p:nvSpPr>
        <p:spPr>
          <a:xfrm>
            <a:off x="212246" y="2363198"/>
            <a:ext cx="223116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noProof="0" dirty="0"/>
              <a:t>Para </a:t>
            </a:r>
            <a:r>
              <a:rPr lang="es-ES" b="1" noProof="0" dirty="0"/>
              <a:t>acceder</a:t>
            </a:r>
            <a:r>
              <a:rPr lang="es-ES" noProof="0" dirty="0"/>
              <a:t> hay que pulsar con el botón izquierdo del ratón sobre el formulario</a:t>
            </a:r>
          </a:p>
          <a:p>
            <a:pPr algn="just"/>
            <a:endParaRPr lang="es-ES" noProof="0" dirty="0">
              <a:ea typeface="Calibri"/>
              <a:cs typeface="Calibri"/>
            </a:endParaRPr>
          </a:p>
        </p:txBody>
      </p:sp>
      <p:cxnSp>
        <p:nvCxnSpPr>
          <p:cNvPr id="9" name="Conector recto de flecha 5">
            <a:extLst>
              <a:ext uri="{FF2B5EF4-FFF2-40B4-BE49-F238E27FC236}">
                <a16:creationId xmlns:a16="http://schemas.microsoft.com/office/drawing/2014/main" id="{CFAD0C65-B962-2382-D218-83A381B659AF}"/>
              </a:ext>
            </a:extLst>
          </p:cNvPr>
          <p:cNvCxnSpPr>
            <a:cxnSpLocks/>
          </p:cNvCxnSpPr>
          <p:nvPr/>
        </p:nvCxnSpPr>
        <p:spPr>
          <a:xfrm flipV="1">
            <a:off x="2100943" y="3298371"/>
            <a:ext cx="576943" cy="167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5B3F1BD3-9DF1-7820-C4F1-156352729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886" y="2135719"/>
            <a:ext cx="8630334" cy="24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1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DBCC8-2482-44D6-48EF-9BF535085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F6FF7C39-6D74-10FB-7586-FD7C4DF068B7}"/>
              </a:ext>
            </a:extLst>
          </p:cNvPr>
          <p:cNvSpPr txBox="1"/>
          <p:nvPr/>
        </p:nvSpPr>
        <p:spPr>
          <a:xfrm>
            <a:off x="169921" y="2362740"/>
            <a:ext cx="291820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noProof="0" dirty="0">
                <a:ea typeface="Calibri"/>
                <a:cs typeface="Calibri"/>
              </a:rPr>
              <a:t>Hay que cumplimentar obligatoriamente los campos marcados con un </a:t>
            </a:r>
            <a:r>
              <a:rPr lang="es-ES" b="1" noProof="0" dirty="0">
                <a:ea typeface="Calibri"/>
                <a:cs typeface="Calibri"/>
              </a:rPr>
              <a:t>asterisco rojo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A3F4EA0-9756-AD65-D2DE-6C7A61846475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F1A546-4128-0EDE-F419-F68EEAD87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56" y="1276707"/>
            <a:ext cx="6196409" cy="4404854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712EC25-D71D-265A-F11A-DE18C5858F83}"/>
              </a:ext>
            </a:extLst>
          </p:cNvPr>
          <p:cNvCxnSpPr>
            <a:cxnSpLocks/>
          </p:cNvCxnSpPr>
          <p:nvPr/>
        </p:nvCxnSpPr>
        <p:spPr>
          <a:xfrm>
            <a:off x="3233721" y="2901748"/>
            <a:ext cx="902850" cy="57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33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C65FF-3628-6D9A-7DE4-A2940887A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2C2D007-4982-E252-097B-82E566672878}"/>
              </a:ext>
            </a:extLst>
          </p:cNvPr>
          <p:cNvSpPr txBox="1"/>
          <p:nvPr/>
        </p:nvSpPr>
        <p:spPr>
          <a:xfrm>
            <a:off x="169921" y="2362740"/>
            <a:ext cx="291820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" dirty="0">
                <a:ea typeface="Calibri"/>
                <a:cs typeface="Calibri"/>
              </a:rPr>
              <a:t>Es </a:t>
            </a:r>
            <a:r>
              <a:rPr lang="es-ES" b="1" dirty="0">
                <a:ea typeface="Calibri"/>
                <a:cs typeface="Calibri"/>
              </a:rPr>
              <a:t>obligatorio</a:t>
            </a:r>
            <a:r>
              <a:rPr lang="es-ES" dirty="0">
                <a:ea typeface="Calibri"/>
                <a:cs typeface="Calibri"/>
              </a:rPr>
              <a:t> rellenar los datos del </a:t>
            </a:r>
            <a:r>
              <a:rPr lang="es-ES" b="1" dirty="0">
                <a:ea typeface="Calibri"/>
                <a:cs typeface="Calibri"/>
              </a:rPr>
              <a:t>Solicitante 1</a:t>
            </a:r>
            <a:r>
              <a:rPr lang="es-ES" dirty="0">
                <a:ea typeface="Calibri"/>
                <a:cs typeface="Calibri"/>
              </a:rPr>
              <a:t>, el </a:t>
            </a:r>
            <a:r>
              <a:rPr lang="es-ES" dirty="0" err="1">
                <a:ea typeface="Calibri"/>
                <a:cs typeface="Calibri"/>
              </a:rPr>
              <a:t>solictante</a:t>
            </a:r>
            <a:r>
              <a:rPr lang="es-ES" dirty="0">
                <a:ea typeface="Calibri"/>
                <a:cs typeface="Calibri"/>
              </a:rPr>
              <a:t> 2 es opcional</a:t>
            </a:r>
            <a:r>
              <a:rPr lang="es-ES" noProof="0" dirty="0">
                <a:ea typeface="Calibri"/>
                <a:cs typeface="Calibri"/>
              </a:rPr>
              <a:t>.</a:t>
            </a:r>
            <a:endParaRPr lang="es-ES" noProof="0" dirty="0"/>
          </a:p>
          <a:p>
            <a:endParaRPr lang="es-ES" noProof="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C5608AD-6887-2930-F84D-A8AA41C40989}"/>
              </a:ext>
            </a:extLst>
          </p:cNvPr>
          <p:cNvSpPr txBox="1"/>
          <p:nvPr/>
        </p:nvSpPr>
        <p:spPr>
          <a:xfrm>
            <a:off x="169921" y="127088"/>
            <a:ext cx="1185374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3200" b="1" noProof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3.1.1 Rellenar el formulario: Formulario Datos generales</a:t>
            </a:r>
            <a:endParaRPr lang="es-ES" sz="3200" b="1" noProof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356E7F34-BAAE-7853-45DC-5A25BD226337}"/>
              </a:ext>
            </a:extLst>
          </p:cNvPr>
          <p:cNvCxnSpPr>
            <a:cxnSpLocks/>
          </p:cNvCxnSpPr>
          <p:nvPr/>
        </p:nvCxnSpPr>
        <p:spPr>
          <a:xfrm>
            <a:off x="3233721" y="2901748"/>
            <a:ext cx="902850" cy="5773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017D6100-9231-6F9C-78EF-D404E3218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350" y="1375480"/>
            <a:ext cx="5372376" cy="38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0493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_Patr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6253b3-6da4-4940-a139-782532d657e2" xsi:nil="true"/>
    <_Flow_SignoffStatus xmlns="538ee13f-dff1-4eb9-85a5-564391347441" xsi:nil="true"/>
    <lcf76f155ced4ddcb4097134ff3c332f xmlns="538ee13f-dff1-4eb9-85a5-56439134744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0FB3B1E5B8D42BDC6850F55883550" ma:contentTypeVersion="15" ma:contentTypeDescription="Create a new document." ma:contentTypeScope="" ma:versionID="74aedb17f61c5cac8fc3fc62763c5c89">
  <xsd:schema xmlns:xsd="http://www.w3.org/2001/XMLSchema" xmlns:xs="http://www.w3.org/2001/XMLSchema" xmlns:p="http://schemas.microsoft.com/office/2006/metadata/properties" xmlns:ns2="538ee13f-dff1-4eb9-85a5-564391347441" xmlns:ns3="d26253b3-6da4-4940-a139-782532d657e2" targetNamespace="http://schemas.microsoft.com/office/2006/metadata/properties" ma:root="true" ma:fieldsID="f637299ab6e0f3ff74732b786b839bdf" ns2:_="" ns3:_="">
    <xsd:import namespace="538ee13f-dff1-4eb9-85a5-564391347441"/>
    <xsd:import namespace="d26253b3-6da4-4940-a139-782532d65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ee13f-dff1-4eb9-85a5-5643913474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85e823d-31db-440c-980d-283f89df7c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2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53b3-6da4-4940-a139-782532d65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654c438-93a5-4532-bed3-9eadb1fec21a}" ma:internalName="TaxCatchAll" ma:showField="CatchAllData" ma:web="d26253b3-6da4-4940-a139-782532d65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7CF174-E334-4FC8-A5E3-A108DE390F14}">
  <ds:schemaRefs>
    <ds:schemaRef ds:uri="538ee13f-dff1-4eb9-85a5-564391347441"/>
    <ds:schemaRef ds:uri="d26253b3-6da4-4940-a139-782532d657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B967425-3AAE-4CE1-817A-75AB8AD47993}">
  <ds:schemaRefs>
    <ds:schemaRef ds:uri="538ee13f-dff1-4eb9-85a5-564391347441"/>
    <ds:schemaRef ds:uri="d26253b3-6da4-4940-a139-782532d657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6EAB0CD-5780-404E-837A-A009F1053AB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048dc87-43f0-4100-9acb-ae1971c79395}" enabled="0" method="" siteId="{3048dc87-43f0-4100-9acb-ae1971c7939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PLANTILLA_PRESENTACIONES_16_9</Template>
  <TotalTime>0</TotalTime>
  <Words>1388</Words>
  <Application>Microsoft Office PowerPoint</Application>
  <PresentationFormat>Personalizado</PresentationFormat>
  <Paragraphs>135</Paragraphs>
  <Slides>45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3" baseType="lpstr">
      <vt:lpstr>Arial</vt:lpstr>
      <vt:lpstr>Calibri</vt:lpstr>
      <vt:lpstr>Helvetica</vt:lpstr>
      <vt:lpstr>Helvetica Regular</vt:lpstr>
      <vt:lpstr>Roboto</vt:lpstr>
      <vt:lpstr>Segoe UI</vt:lpstr>
      <vt:lpstr>Times New Roman</vt:lpstr>
      <vt:lpstr>Plantilla_Patron</vt:lpstr>
      <vt:lpstr>Solicitud de inscripción de la cancelación en el Registro de Uniones de Hecho –Con certificado digital-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2</cp:revision>
  <dcterms:created xsi:type="dcterms:W3CDTF">2025-03-24T12:25:33Z</dcterms:created>
  <dcterms:modified xsi:type="dcterms:W3CDTF">2025-10-16T10:31:20Z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0x0101007E70FB3B1E5B8D42BDC6850F55883550</vt:lpwstr>
  </property>
  <property fmtid="{D5CDD505-2E9C-101B-9397-08002B2CF9AE}" pid="3" name="MediaServiceImageTags">
    <vt:lpwstr/>
  </property>
</Properties>
</file>