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4"/>
  </p:sldMasterIdLst>
  <p:notesMasterIdLst>
    <p:notesMasterId r:id="rId35"/>
  </p:notesMasterIdLst>
  <p:handoutMasterIdLst>
    <p:handoutMasterId r:id="rId36"/>
  </p:handoutMasterIdLst>
  <p:sldIdLst>
    <p:sldId id="260" r:id="rId5"/>
    <p:sldId id="265" r:id="rId6"/>
    <p:sldId id="303" r:id="rId7"/>
    <p:sldId id="335" r:id="rId8"/>
    <p:sldId id="336" r:id="rId9"/>
    <p:sldId id="309" r:id="rId10"/>
    <p:sldId id="310" r:id="rId11"/>
    <p:sldId id="304" r:id="rId12"/>
    <p:sldId id="311" r:id="rId13"/>
    <p:sldId id="354" r:id="rId14"/>
    <p:sldId id="314" r:id="rId15"/>
    <p:sldId id="355" r:id="rId16"/>
    <p:sldId id="317" r:id="rId17"/>
    <p:sldId id="357" r:id="rId18"/>
    <p:sldId id="387" r:id="rId19"/>
    <p:sldId id="388" r:id="rId20"/>
    <p:sldId id="381" r:id="rId21"/>
    <p:sldId id="361" r:id="rId22"/>
    <p:sldId id="389" r:id="rId23"/>
    <p:sldId id="362" r:id="rId24"/>
    <p:sldId id="302" r:id="rId25"/>
    <p:sldId id="364" r:id="rId26"/>
    <p:sldId id="308" r:id="rId27"/>
    <p:sldId id="338" r:id="rId28"/>
    <p:sldId id="339" r:id="rId29"/>
    <p:sldId id="340" r:id="rId30"/>
    <p:sldId id="370" r:id="rId31"/>
    <p:sldId id="371" r:id="rId32"/>
    <p:sldId id="343" r:id="rId33"/>
    <p:sldId id="285" r:id="rId34"/>
  </p:sldIdLst>
  <p:sldSz cx="12193588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or" initials="P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43BA"/>
    <a:srgbClr val="4DC58D"/>
    <a:srgbClr val="7030A0"/>
    <a:srgbClr val="000000"/>
    <a:srgbClr val="C8142F"/>
    <a:srgbClr val="1930FA"/>
    <a:srgbClr val="1930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B61196-725A-40E2-B07F-14ACD1B784AB}" v="22" dt="2025-10-08T09:50:58.5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07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es-ES" sz="1400" b="0" i="0" u="none" strike="noStrike" cap="non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" name="Marcador de fecha 2"/>
          <p:cNvSpPr txBox="1">
            <a:spLocks noGrp="1"/>
          </p:cNvSpPr>
          <p:nvPr>
            <p:ph type="dt" sz="quarter" idx="1"/>
          </p:nvPr>
        </p:nvSpPr>
        <p:spPr>
          <a:xfrm>
            <a:off x="388188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1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es-ES" sz="1400" b="0" i="0" u="none" strike="noStrike" cap="non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" name="Marcador de pie de página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es-ES" sz="1400" b="0" i="0" u="none" strike="noStrike" cap="non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5" name="Marcador de número de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388188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1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fld id="{9D0443A8-41F8-4565-929E-65FA699DAB70}" type="slidenum">
              <a:t>‹Nº›</a:t>
            </a:fld>
            <a:endParaRPr lang="es-ES" sz="1400" b="0" i="0" u="none" strike="noStrike" cap="non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01547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>
            <a:spLocks noMove="1" noResize="1"/>
          </p:cNvSpPr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cap="sq">
            <a:noFill/>
            <a:prstDash val="solid"/>
          </a:ln>
        </p:spPr>
        <p:txBody>
          <a:bodyPr wrap="none" lIns="90000" tIns="45000" rIns="90000" bIns="45000" anchor="ctr" anchorCtr="1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s-ES" sz="1800" b="0" i="0" u="none" strike="noStrike" cap="non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" name="Forma libre 2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90000" tIns="46800" rIns="90000" bIns="468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s-ES" sz="1800" b="0" i="0" u="none" strike="noStrike" cap="non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" name="Forma libre 3"/>
          <p:cNvSpPr/>
          <p:nvPr/>
        </p:nvSpPr>
        <p:spPr>
          <a:xfrm>
            <a:off x="0" y="0"/>
            <a:ext cx="2971800" cy="458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0" tIns="46800" rIns="90000" bIns="468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s-ES" sz="1800" b="0" i="0" u="none" strike="noStrike" cap="non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5" name="Marcador de fecha 4"/>
          <p:cNvSpPr txBox="1">
            <a:spLocks noGrp="1"/>
          </p:cNvSpPr>
          <p:nvPr>
            <p:ph type="dt" idx="1"/>
          </p:nvPr>
        </p:nvSpPr>
        <p:spPr>
          <a:xfrm>
            <a:off x="3884759" y="0"/>
            <a:ext cx="2970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 compatLnSpc="1">
            <a:noAutofit/>
          </a:bodyPr>
          <a:lstStyle>
            <a:lvl1pPr marL="215640" marR="0" lvl="0" indent="-21564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15640" algn="l"/>
                <a:tab pos="664559" algn="l"/>
                <a:tab pos="1113839" algn="l"/>
                <a:tab pos="1563120" algn="l"/>
                <a:tab pos="2012400" algn="l"/>
                <a:tab pos="2461680" algn="l"/>
                <a:tab pos="2910960" algn="l"/>
                <a:tab pos="3360240" algn="l"/>
                <a:tab pos="3809520" algn="l"/>
                <a:tab pos="4258799" algn="l"/>
                <a:tab pos="4708080" algn="l"/>
                <a:tab pos="5157359" algn="l"/>
                <a:tab pos="5606640" algn="l"/>
                <a:tab pos="6055920" algn="l"/>
                <a:tab pos="6505200" algn="l"/>
                <a:tab pos="6954480" algn="l"/>
                <a:tab pos="7403760" algn="l"/>
                <a:tab pos="7853040" algn="l"/>
                <a:tab pos="8302319" algn="l"/>
                <a:tab pos="8751600" algn="l"/>
                <a:tab pos="9200880" algn="l"/>
              </a:tabLst>
              <a:defRPr lang="en-US" sz="1200" b="0" i="0" u="none" strike="noStrike" baseline="0">
                <a:solidFill>
                  <a:srgbClr val="000000"/>
                </a:solidFill>
                <a:latin typeface="Times New Roman" pitchFamily="18"/>
                <a:ea typeface="Segoe UI" pitchFamily="2"/>
                <a:cs typeface="Segoe UI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Marcador de imagen de diapositiva 5"/>
          <p:cNvSpPr>
            <a:spLocks noGrp="1" noRot="1" noChangeAspect="1"/>
          </p:cNvSpPr>
          <p:nvPr>
            <p:ph type="sldImg" idx="2"/>
          </p:nvPr>
        </p:nvSpPr>
        <p:spPr>
          <a:xfrm>
            <a:off x="685799" y="1143000"/>
            <a:ext cx="5484960" cy="308448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7" name="Marcador de notas 6"/>
          <p:cNvSpPr txBox="1">
            <a:spLocks noGrp="1"/>
          </p:cNvSpPr>
          <p:nvPr>
            <p:ph type="body" sz="quarter" idx="3"/>
          </p:nvPr>
        </p:nvSpPr>
        <p:spPr>
          <a:xfrm>
            <a:off x="685799" y="4400280"/>
            <a:ext cx="5484960" cy="3598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compatLnSpc="1"/>
          <a:lstStyle/>
          <a:p>
            <a:endParaRPr lang="es-ES"/>
          </a:p>
        </p:txBody>
      </p:sp>
      <p:sp>
        <p:nvSpPr>
          <p:cNvPr id="8" name="Forma libre 7"/>
          <p:cNvSpPr/>
          <p:nvPr/>
        </p:nvSpPr>
        <p:spPr>
          <a:xfrm>
            <a:off x="0" y="8685360"/>
            <a:ext cx="2971800" cy="458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0" tIns="46800" rIns="90000" bIns="468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s-ES" sz="1800" b="0" i="0" u="none" strike="noStrike" cap="non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9" name="Marcador de número de diapositiva 8"/>
          <p:cNvSpPr txBox="1">
            <a:spLocks noGrp="1"/>
          </p:cNvSpPr>
          <p:nvPr>
            <p:ph type="sldNum" sz="quarter" idx="5"/>
          </p:nvPr>
        </p:nvSpPr>
        <p:spPr>
          <a:xfrm>
            <a:off x="3884759" y="8685360"/>
            <a:ext cx="2970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 compatLnSpc="1">
            <a:noAutofit/>
          </a:bodyPr>
          <a:lstStyle>
            <a:lvl1pPr marL="215640" marR="0" lvl="0" indent="-21564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15640" algn="l"/>
                <a:tab pos="664559" algn="l"/>
                <a:tab pos="1113839" algn="l"/>
                <a:tab pos="1563120" algn="l"/>
                <a:tab pos="2012400" algn="l"/>
                <a:tab pos="2461680" algn="l"/>
                <a:tab pos="2910960" algn="l"/>
                <a:tab pos="3360240" algn="l"/>
                <a:tab pos="3809520" algn="l"/>
                <a:tab pos="4258799" algn="l"/>
                <a:tab pos="4708080" algn="l"/>
                <a:tab pos="5157359" algn="l"/>
                <a:tab pos="5606640" algn="l"/>
                <a:tab pos="6055920" algn="l"/>
                <a:tab pos="6505200" algn="l"/>
                <a:tab pos="6954480" algn="l"/>
                <a:tab pos="7403760" algn="l"/>
                <a:tab pos="7853040" algn="l"/>
                <a:tab pos="8302319" algn="l"/>
                <a:tab pos="8751600" algn="l"/>
                <a:tab pos="9200880" algn="l"/>
              </a:tabLst>
              <a:defRPr lang="en-US" sz="1200" b="0" i="0" u="none" strike="noStrike" baseline="0">
                <a:solidFill>
                  <a:srgbClr val="000000"/>
                </a:solidFill>
                <a:latin typeface="Times New Roman" pitchFamily="18"/>
                <a:ea typeface="Segoe UI" pitchFamily="2"/>
                <a:cs typeface="Segoe UI" pitchFamily="2"/>
              </a:defRPr>
            </a:lvl1pPr>
          </a:lstStyle>
          <a:p>
            <a:pPr lvl="0"/>
            <a:fld id="{CCC7798F-728C-439A-AEEB-07D03B51A146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41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448919" algn="l"/>
        <a:tab pos="898199" algn="l"/>
        <a:tab pos="1347480" algn="l"/>
        <a:tab pos="1796760" algn="l"/>
        <a:tab pos="2246040" algn="l"/>
        <a:tab pos="2695320" algn="l"/>
        <a:tab pos="3144600" algn="l"/>
        <a:tab pos="3593880" algn="l"/>
        <a:tab pos="4043159" algn="l"/>
        <a:tab pos="4492440" algn="l"/>
        <a:tab pos="4941719" algn="l"/>
        <a:tab pos="5391000" algn="l"/>
        <a:tab pos="5840280" algn="l"/>
        <a:tab pos="6289560" algn="l"/>
        <a:tab pos="6738840" algn="l"/>
        <a:tab pos="7188120" algn="l"/>
        <a:tab pos="7637400" algn="l"/>
        <a:tab pos="8086679" algn="l"/>
        <a:tab pos="8535960" algn="l"/>
        <a:tab pos="8985240" algn="l"/>
      </a:tabLst>
      <a:defRPr lang="es-ES" sz="1200" b="0" i="0" u="none" strike="noStrike" cap="none" baseline="0">
        <a:ln>
          <a:noFill/>
        </a:ln>
        <a:solidFill>
          <a:srgbClr val="000000"/>
        </a:solidFill>
        <a:highlight>
          <a:scrgbClr r="0" g="0" b="0">
            <a:alpha val="0"/>
          </a:scrgbClr>
        </a:highlight>
        <a:latin typeface="Times New Roman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CC7798F-728C-439A-AEEB-07D03B51A146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2881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C71594B-12A8-6458-7C34-7226BC96D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3362" y="0"/>
            <a:ext cx="6540226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0E00623-0651-B459-339B-26BFE8249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lum bright="-50000"/>
            <a:alphaModFix/>
          </a:blip>
          <a:srcRect r="70178" b="-719"/>
          <a:stretch/>
        </p:blipFill>
        <p:spPr>
          <a:xfrm>
            <a:off x="10568536" y="6125919"/>
            <a:ext cx="839193" cy="24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1FDCF7A-73CE-9D2C-8FCF-40F5E86037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lum bright="-50000"/>
            <a:alphaModFix/>
          </a:blip>
          <a:srcRect l="29836" t="-7696"/>
          <a:stretch/>
        </p:blipFill>
        <p:spPr>
          <a:xfrm>
            <a:off x="10064872" y="6429784"/>
            <a:ext cx="1846522" cy="24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5ED7E70-A814-C8A4-0162-D3EDAE8EC2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6375" y="403867"/>
            <a:ext cx="2150521" cy="97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56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40F53213-C050-1419-D8FB-7E8F0D4CED44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 descr="Un edificio de ladrillo&#10;&#10;Descripción generada automáticamente">
            <a:extLst>
              <a:ext uri="{FF2B5EF4-FFF2-40B4-BE49-F238E27FC236}">
                <a16:creationId xmlns:a16="http://schemas.microsoft.com/office/drawing/2014/main" id="{DF67B9A2-8738-BD94-8402-73DB04AAAB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1076" y="1988542"/>
            <a:ext cx="2303565" cy="3137129"/>
          </a:xfrm>
          <a:prstGeom prst="rect">
            <a:avLst/>
          </a:prstGeom>
        </p:spPr>
      </p:pic>
      <p:sp>
        <p:nvSpPr>
          <p:cNvPr id="3" name="Rectangle 18">
            <a:extLst>
              <a:ext uri="{FF2B5EF4-FFF2-40B4-BE49-F238E27FC236}">
                <a16:creationId xmlns:a16="http://schemas.microsoft.com/office/drawing/2014/main" id="{85C3D632-3442-12FC-6B3C-A162955EE47D}"/>
              </a:ext>
            </a:extLst>
          </p:cNvPr>
          <p:cNvSpPr/>
          <p:nvPr userDrawn="1"/>
        </p:nvSpPr>
        <p:spPr>
          <a:xfrm>
            <a:off x="786159" y="1988543"/>
            <a:ext cx="2328374" cy="31371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Regular" charset="0"/>
              <a:cs typeface="Helvetica Regular" charset="0"/>
            </a:endParaRP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D8D17BAC-947B-ED5E-D24E-B837925A774A}"/>
              </a:ext>
            </a:extLst>
          </p:cNvPr>
          <p:cNvSpPr/>
          <p:nvPr userDrawn="1"/>
        </p:nvSpPr>
        <p:spPr>
          <a:xfrm>
            <a:off x="6238780" y="1988543"/>
            <a:ext cx="2328374" cy="31371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Regular" charset="0"/>
              <a:cs typeface="Helvetica Regular" charset="0"/>
            </a:endParaRPr>
          </a:p>
        </p:txBody>
      </p:sp>
      <p:pic>
        <p:nvPicPr>
          <p:cNvPr id="5" name="Imagen 4" descr="Imagen que contiene interior, cuarto, edificio, ventana&#10;&#10;Descripción generada automáticamente">
            <a:extLst>
              <a:ext uri="{FF2B5EF4-FFF2-40B4-BE49-F238E27FC236}">
                <a16:creationId xmlns:a16="http://schemas.microsoft.com/office/drawing/2014/main" id="{9DA7D03A-CCE8-CFA2-91E0-605183C21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8554512" y="2405325"/>
            <a:ext cx="3137128" cy="230356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5ED75F0-F28B-031B-95C8-70E1CDF944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8937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A9AC553-3444-B80A-A652-C4696D86B491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Picture Placeholder 28">
            <a:extLst>
              <a:ext uri="{FF2B5EF4-FFF2-40B4-BE49-F238E27FC236}">
                <a16:creationId xmlns:a16="http://schemas.microsoft.com/office/drawing/2014/main" id="{99124557-003C-07CB-F9FF-94E9DCCC502F}"/>
              </a:ext>
            </a:extLst>
          </p:cNvPr>
          <p:cNvSpPr>
            <a:spLocks noGrp="1" noChangeAspect="1"/>
          </p:cNvSpPr>
          <p:nvPr>
            <p:ph type="pic" sz="quarter" idx="51"/>
          </p:nvPr>
        </p:nvSpPr>
        <p:spPr>
          <a:xfrm>
            <a:off x="7211682" y="2116024"/>
            <a:ext cx="2704105" cy="2704105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 Regular" charset="0"/>
                <a:cs typeface="Helvetica Regular" charset="0"/>
              </a:defRPr>
            </a:lvl1pPr>
          </a:lstStyle>
          <a:p>
            <a:endParaRPr lang="en-JM"/>
          </a:p>
        </p:txBody>
      </p:sp>
      <p:sp>
        <p:nvSpPr>
          <p:cNvPr id="7" name="Picture Placeholder 28">
            <a:extLst>
              <a:ext uri="{FF2B5EF4-FFF2-40B4-BE49-F238E27FC236}">
                <a16:creationId xmlns:a16="http://schemas.microsoft.com/office/drawing/2014/main" id="{B15ACC76-857B-1136-DA7C-C1B4D0D02E26}"/>
              </a:ext>
            </a:extLst>
          </p:cNvPr>
          <p:cNvSpPr>
            <a:spLocks noGrp="1" noChangeAspect="1"/>
          </p:cNvSpPr>
          <p:nvPr>
            <p:ph type="pic" sz="quarter" idx="52"/>
          </p:nvPr>
        </p:nvSpPr>
        <p:spPr>
          <a:xfrm>
            <a:off x="2086009" y="2116024"/>
            <a:ext cx="2704105" cy="2704105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 Regular" charset="0"/>
                <a:cs typeface="Helvetica Regular" charset="0"/>
              </a:defRPr>
            </a:lvl1pPr>
          </a:lstStyle>
          <a:p>
            <a:endParaRPr lang="en-JM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9AE31BF-F24B-101B-F971-305F32BC41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8850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B90966D-0498-AF00-49BD-1F4A2C89EE3D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 descr="Un edificio de ladrillo&#10;&#10;Descripción generada automáticamente">
            <a:extLst>
              <a:ext uri="{FF2B5EF4-FFF2-40B4-BE49-F238E27FC236}">
                <a16:creationId xmlns:a16="http://schemas.microsoft.com/office/drawing/2014/main" id="{58B52CD5-62AB-A4FD-223A-AB3D648A01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3491" y="4247499"/>
            <a:ext cx="2312981" cy="1721983"/>
          </a:xfrm>
          <a:prstGeom prst="rect">
            <a:avLst/>
          </a:prstGeom>
        </p:spPr>
      </p:pic>
      <p:pic>
        <p:nvPicPr>
          <p:cNvPr id="16" name="Imagen 15" descr="Una cocina moderna&#10;&#10;Descripción generada automáticamente con confianza media">
            <a:extLst>
              <a:ext uri="{FF2B5EF4-FFF2-40B4-BE49-F238E27FC236}">
                <a16:creationId xmlns:a16="http://schemas.microsoft.com/office/drawing/2014/main" id="{1F135799-E6AF-9E26-F42B-512556C7BE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866"/>
          <a:stretch/>
        </p:blipFill>
        <p:spPr>
          <a:xfrm>
            <a:off x="786158" y="1520146"/>
            <a:ext cx="2312981" cy="2317237"/>
          </a:xfrm>
          <a:prstGeom prst="rect">
            <a:avLst/>
          </a:prstGeom>
        </p:spPr>
      </p:pic>
      <p:pic>
        <p:nvPicPr>
          <p:cNvPr id="18" name="Imagen 17" descr="Edificio de piedra&#10;&#10;Descripción generada automáticamente">
            <a:extLst>
              <a:ext uri="{FF2B5EF4-FFF2-40B4-BE49-F238E27FC236}">
                <a16:creationId xmlns:a16="http://schemas.microsoft.com/office/drawing/2014/main" id="{2A9BD045-8ADF-3D75-711A-0F76BD74AE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3490" y="1520146"/>
            <a:ext cx="2312981" cy="1606850"/>
          </a:xfrm>
          <a:prstGeom prst="rect">
            <a:avLst/>
          </a:prstGeom>
        </p:spPr>
      </p:pic>
      <p:pic>
        <p:nvPicPr>
          <p:cNvPr id="20" name="Imagen 19" descr="Vista aérea de una ciudad&#10;&#10;Descripción generada automáticamente con confianza baja">
            <a:extLst>
              <a:ext uri="{FF2B5EF4-FFF2-40B4-BE49-F238E27FC236}">
                <a16:creationId xmlns:a16="http://schemas.microsoft.com/office/drawing/2014/main" id="{5A1A29ED-3116-103A-EBCB-CAEAD4EA70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158" y="4247499"/>
            <a:ext cx="2312981" cy="1721983"/>
          </a:xfrm>
          <a:prstGeom prst="rect">
            <a:avLst/>
          </a:prstGeom>
        </p:spPr>
      </p:pic>
      <p:sp>
        <p:nvSpPr>
          <p:cNvPr id="21" name="Rectangle 18">
            <a:extLst>
              <a:ext uri="{FF2B5EF4-FFF2-40B4-BE49-F238E27FC236}">
                <a16:creationId xmlns:a16="http://schemas.microsoft.com/office/drawing/2014/main" id="{7AE5BCB7-F298-1F2E-B1C4-E59C9425A49F}"/>
              </a:ext>
            </a:extLst>
          </p:cNvPr>
          <p:cNvSpPr/>
          <p:nvPr userDrawn="1"/>
        </p:nvSpPr>
        <p:spPr>
          <a:xfrm>
            <a:off x="786158" y="2818955"/>
            <a:ext cx="4820315" cy="19577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Regular" charset="0"/>
              <a:cs typeface="Helvetica Regular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05D8F5D-0905-615E-30AD-A41F5894D96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409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B90966D-0498-AF00-49BD-1F4A2C89EE3D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Edificio en construcción&#10;&#10;Descripción generada automáticamente con confianza media">
            <a:extLst>
              <a:ext uri="{FF2B5EF4-FFF2-40B4-BE49-F238E27FC236}">
                <a16:creationId xmlns:a16="http://schemas.microsoft.com/office/drawing/2014/main" id="{58CABFE8-1140-B5A2-723B-06549EFE6E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0982" y="1518407"/>
            <a:ext cx="2497123" cy="4442540"/>
          </a:xfrm>
          <a:prstGeom prst="rect">
            <a:avLst/>
          </a:prstGeom>
        </p:spPr>
      </p:pic>
      <p:pic>
        <p:nvPicPr>
          <p:cNvPr id="10" name="Imagen 9" descr="Cocina con estantes blancos&#10;&#10;Descripción generada automáticamente con confianza media">
            <a:extLst>
              <a:ext uri="{FF2B5EF4-FFF2-40B4-BE49-F238E27FC236}">
                <a16:creationId xmlns:a16="http://schemas.microsoft.com/office/drawing/2014/main" id="{A06D2198-8D0E-1920-8A97-9381B29D41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7899" y="1518407"/>
            <a:ext cx="2497123" cy="4442540"/>
          </a:xfrm>
          <a:prstGeom prst="rect">
            <a:avLst/>
          </a:prstGeom>
        </p:spPr>
      </p:pic>
      <p:sp>
        <p:nvSpPr>
          <p:cNvPr id="6" name="Rectangle 18">
            <a:extLst>
              <a:ext uri="{FF2B5EF4-FFF2-40B4-BE49-F238E27FC236}">
                <a16:creationId xmlns:a16="http://schemas.microsoft.com/office/drawing/2014/main" id="{B4BE7C5A-0D9F-1E71-2A07-688AFA427B54}"/>
              </a:ext>
            </a:extLst>
          </p:cNvPr>
          <p:cNvSpPr/>
          <p:nvPr userDrawn="1"/>
        </p:nvSpPr>
        <p:spPr>
          <a:xfrm>
            <a:off x="6260982" y="2884127"/>
            <a:ext cx="5144040" cy="1711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Regular" charset="0"/>
              <a:cs typeface="Helvetica Regular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5A5A5D2-568C-9065-D521-5A516A9EA6B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0525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72A1678-00B3-E507-4656-E085C9C8C0F4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27EC0B58-747A-9D9F-2222-7F8CE24AD4E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86851" y="2214009"/>
            <a:ext cx="4821984" cy="297877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es-E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3AE9292-CBC5-EC22-E81A-BCC94833FFC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494686" y="2214009"/>
            <a:ext cx="4847230" cy="297877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es-ES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F57C8291-A7F0-DEEE-D2C9-16A79A261331}"/>
              </a:ext>
            </a:extLst>
          </p:cNvPr>
          <p:cNvSpPr/>
          <p:nvPr userDrawn="1"/>
        </p:nvSpPr>
        <p:spPr>
          <a:xfrm>
            <a:off x="3636128" y="2845229"/>
            <a:ext cx="4921331" cy="17163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Regular" charset="0"/>
              <a:cs typeface="Helvetica Regular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2F41B19-CE29-A59B-135E-11621D75E7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2145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72A1678-00B3-E507-4656-E085C9C8C0F4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 descr="Edificio de piedra&#10;&#10;Descripción generada automáticamente">
            <a:extLst>
              <a:ext uri="{FF2B5EF4-FFF2-40B4-BE49-F238E27FC236}">
                <a16:creationId xmlns:a16="http://schemas.microsoft.com/office/drawing/2014/main" id="{D9ABECB3-1800-1716-7193-CECFE7820C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850" y="2214008"/>
            <a:ext cx="4851187" cy="2978777"/>
          </a:xfrm>
          <a:prstGeom prst="rect">
            <a:avLst/>
          </a:prstGeom>
        </p:spPr>
      </p:pic>
      <p:pic>
        <p:nvPicPr>
          <p:cNvPr id="10" name="Imagen 9" descr="Vista de una iglesia&#10;&#10;Descripción generada automáticamente con confianza media">
            <a:extLst>
              <a:ext uri="{FF2B5EF4-FFF2-40B4-BE49-F238E27FC236}">
                <a16:creationId xmlns:a16="http://schemas.microsoft.com/office/drawing/2014/main" id="{23F2E4FC-D481-DEBC-4701-95E32CA0B1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4687" y="2214009"/>
            <a:ext cx="4847230" cy="2978776"/>
          </a:xfrm>
          <a:prstGeom prst="rect">
            <a:avLst/>
          </a:prstGeom>
        </p:spPr>
      </p:pic>
      <p:sp>
        <p:nvSpPr>
          <p:cNvPr id="8" name="Rectangle 18">
            <a:extLst>
              <a:ext uri="{FF2B5EF4-FFF2-40B4-BE49-F238E27FC236}">
                <a16:creationId xmlns:a16="http://schemas.microsoft.com/office/drawing/2014/main" id="{F57C8291-A7F0-DEEE-D2C9-16A79A261331}"/>
              </a:ext>
            </a:extLst>
          </p:cNvPr>
          <p:cNvSpPr/>
          <p:nvPr userDrawn="1"/>
        </p:nvSpPr>
        <p:spPr>
          <a:xfrm>
            <a:off x="3636128" y="2845229"/>
            <a:ext cx="4921331" cy="17163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Regular" charset="0"/>
              <a:cs typeface="Helvetica Regular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97DF2F1-9B0A-0A73-5E17-45EB7E0642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8377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B90966D-0498-AF00-49BD-1F4A2C89EE3D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 descr="Vista de una iglesia&#10;&#10;Descripción generada automáticamente con confianza media">
            <a:extLst>
              <a:ext uri="{FF2B5EF4-FFF2-40B4-BE49-F238E27FC236}">
                <a16:creationId xmlns:a16="http://schemas.microsoft.com/office/drawing/2014/main" id="{5F0CF5E1-8836-3D73-E814-7D6AEFFCB9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84227"/>
            <a:ext cx="12193588" cy="268954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56D84DE-1AED-DBAB-5F45-E09838B09E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7746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Vista aérea de una ciudad&#10;&#10;Descripción generada automáticamente con confianza baja">
            <a:extLst>
              <a:ext uri="{FF2B5EF4-FFF2-40B4-BE49-F238E27FC236}">
                <a16:creationId xmlns:a16="http://schemas.microsoft.com/office/drawing/2014/main" id="{C094C6AD-76F4-1C5C-92FA-C5601B6925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6369908" cy="6858001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483BF18A-D608-9E7E-FFA4-4AC555391C2F}"/>
              </a:ext>
            </a:extLst>
          </p:cNvPr>
          <p:cNvSpPr/>
          <p:nvPr userDrawn="1"/>
        </p:nvSpPr>
        <p:spPr>
          <a:xfrm>
            <a:off x="6369908" y="0"/>
            <a:ext cx="5875638" cy="6858000"/>
          </a:xfrm>
          <a:prstGeom prst="rect">
            <a:avLst/>
          </a:prstGeom>
          <a:solidFill>
            <a:schemeClr val="bg2">
              <a:alpha val="6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Regular" charset="0"/>
              <a:cs typeface="Helvetica Regular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7EE69DD-9FD7-1A37-A7FB-DA4A2C0FC11B}"/>
              </a:ext>
            </a:extLst>
          </p:cNvPr>
          <p:cNvSpPr/>
          <p:nvPr userDrawn="1"/>
        </p:nvSpPr>
        <p:spPr>
          <a:xfrm rot="5400000">
            <a:off x="3137014" y="3232894"/>
            <a:ext cx="6858000" cy="392212"/>
          </a:xfrm>
          <a:prstGeom prst="rect">
            <a:avLst/>
          </a:prstGeom>
          <a:solidFill>
            <a:srgbClr val="C8142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5AD9D2D-0844-99E8-045F-564E9646FC5D}"/>
              </a:ext>
            </a:extLst>
          </p:cNvPr>
          <p:cNvSpPr txBox="1"/>
          <p:nvPr userDrawn="1"/>
        </p:nvSpPr>
        <p:spPr>
          <a:xfrm>
            <a:off x="8468644" y="1958465"/>
            <a:ext cx="264074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4400" b="1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GRACIAS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C65E3696-BAFC-A2D7-B93D-E11228059C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8775994" y="6237767"/>
            <a:ext cx="3089488" cy="271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6941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Rectángulo">
            <a:extLst>
              <a:ext uri="{FF2B5EF4-FFF2-40B4-BE49-F238E27FC236}">
                <a16:creationId xmlns:a16="http://schemas.microsoft.com/office/drawing/2014/main" id="{5B75362E-E3E5-0217-9BED-5E16C155D9E6}"/>
              </a:ext>
            </a:extLst>
          </p:cNvPr>
          <p:cNvSpPr/>
          <p:nvPr userDrawn="1"/>
        </p:nvSpPr>
        <p:spPr>
          <a:xfrm>
            <a:off x="744918" y="1568958"/>
            <a:ext cx="4191000" cy="39174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0" tIns="252000" rIns="180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spcBef>
                <a:spcPts val="252"/>
              </a:spcBef>
            </a:pPr>
            <a:endParaRPr lang="es-ES" sz="1050" b="1">
              <a:solidFill>
                <a:srgbClr val="1930FA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6457372-9D6A-BBE7-FA22-CE4DA4D09962}"/>
              </a:ext>
            </a:extLst>
          </p:cNvPr>
          <p:cNvSpPr/>
          <p:nvPr userDrawn="1"/>
        </p:nvSpPr>
        <p:spPr>
          <a:xfrm>
            <a:off x="744918" y="1054608"/>
            <a:ext cx="5158388" cy="73152"/>
          </a:xfrm>
          <a:prstGeom prst="rect">
            <a:avLst/>
          </a:prstGeom>
          <a:solidFill>
            <a:srgbClr val="C8142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C4C0A03-D7A2-8C39-E44F-F36BFA60F878}"/>
              </a:ext>
            </a:extLst>
          </p:cNvPr>
          <p:cNvSpPr txBox="1"/>
          <p:nvPr userDrawn="1"/>
        </p:nvSpPr>
        <p:spPr>
          <a:xfrm>
            <a:off x="744918" y="467334"/>
            <a:ext cx="236823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32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Índice</a:t>
            </a:r>
          </a:p>
        </p:txBody>
      </p:sp>
      <p:pic>
        <p:nvPicPr>
          <p:cNvPr id="12" name="Imagen 11" descr="Vista frontal de una carretera sinuosa en el desierto">
            <a:extLst>
              <a:ext uri="{FF2B5EF4-FFF2-40B4-BE49-F238E27FC236}">
                <a16:creationId xmlns:a16="http://schemas.microsoft.com/office/drawing/2014/main" id="{A63F95DF-3E1B-076D-5AF7-EE5649E4A0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9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114"/>
          <a:stretch/>
        </p:blipFill>
        <p:spPr>
          <a:xfrm>
            <a:off x="6657761" y="-1"/>
            <a:ext cx="5535827" cy="701245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299DB7E-C543-01FB-CC6C-4BAE4B9C70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134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512F822-D50F-77B2-7DDD-31024126CB31}"/>
              </a:ext>
            </a:extLst>
          </p:cNvPr>
          <p:cNvSpPr/>
          <p:nvPr userDrawn="1"/>
        </p:nvSpPr>
        <p:spPr>
          <a:xfrm rot="5400000">
            <a:off x="2107456" y="3232897"/>
            <a:ext cx="6858000" cy="392212"/>
          </a:xfrm>
          <a:prstGeom prst="rect">
            <a:avLst/>
          </a:prstGeom>
          <a:solidFill>
            <a:srgbClr val="C8142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5AB618-F062-70D1-706B-539F967D75B4}"/>
              </a:ext>
            </a:extLst>
          </p:cNvPr>
          <p:cNvSpPr txBox="1"/>
          <p:nvPr userDrawn="1"/>
        </p:nvSpPr>
        <p:spPr>
          <a:xfrm>
            <a:off x="510892" y="766038"/>
            <a:ext cx="264074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32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Índice</a:t>
            </a:r>
          </a:p>
        </p:txBody>
      </p:sp>
      <p:sp>
        <p:nvSpPr>
          <p:cNvPr id="6" name="1 Rectángulo">
            <a:extLst>
              <a:ext uri="{FF2B5EF4-FFF2-40B4-BE49-F238E27FC236}">
                <a16:creationId xmlns:a16="http://schemas.microsoft.com/office/drawing/2014/main" id="{7B411547-8774-C198-DAD1-1A397530AD02}"/>
              </a:ext>
            </a:extLst>
          </p:cNvPr>
          <p:cNvSpPr/>
          <p:nvPr userDrawn="1"/>
        </p:nvSpPr>
        <p:spPr>
          <a:xfrm>
            <a:off x="6320380" y="2771622"/>
            <a:ext cx="4191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0" tIns="252000" rIns="180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spcBef>
                <a:spcPts val="252"/>
              </a:spcBef>
            </a:pPr>
            <a:endParaRPr lang="es-ES" sz="1050" b="1">
              <a:solidFill>
                <a:srgbClr val="1930FA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8" name="Imagen 7" descr="Vista frontal de una carretera sinuosa en el desierto">
            <a:extLst>
              <a:ext uri="{FF2B5EF4-FFF2-40B4-BE49-F238E27FC236}">
                <a16:creationId xmlns:a16="http://schemas.microsoft.com/office/drawing/2014/main" id="{C330BA12-1EB1-4222-3BFA-5F99C93E2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9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798064"/>
            <a:ext cx="5340350" cy="405688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C87091E-680A-583F-0A06-E3F0E91F2A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9515272" y="6347291"/>
            <a:ext cx="2330855" cy="204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8552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8911B7B-B086-0AF9-60F8-CF8E3898BD92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246D7FB-82B8-93A5-9E49-177D32ED74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899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81CA571E-A2E2-836D-25A5-9F8CB8DF2A6A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Un edificio de ladrillo&#10;&#10;Descripción generada automáticamente">
            <a:extLst>
              <a:ext uri="{FF2B5EF4-FFF2-40B4-BE49-F238E27FC236}">
                <a16:creationId xmlns:a16="http://schemas.microsoft.com/office/drawing/2014/main" id="{0B07F363-9AE4-001B-C433-4440A9E549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75" y="0"/>
            <a:ext cx="4264813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723A429-0F0F-58A8-1595-92F927215B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1353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8911B7B-B086-0AF9-60F8-CF8E3898BD92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 descr="Cocina con estantes blancos&#10;&#10;Descripción generada automáticamente con confianza media">
            <a:extLst>
              <a:ext uri="{FF2B5EF4-FFF2-40B4-BE49-F238E27FC236}">
                <a16:creationId xmlns:a16="http://schemas.microsoft.com/office/drawing/2014/main" id="{348814AB-9715-0456-C4FC-CDC14ABA65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42" y="1787962"/>
            <a:ext cx="5547330" cy="3684421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AC63BE9-A85D-145D-A2D2-31814629BB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6019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8911B7B-B086-0AF9-60F8-CF8E3898BD92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Picture Placeholder 27">
            <a:extLst>
              <a:ext uri="{FF2B5EF4-FFF2-40B4-BE49-F238E27FC236}">
                <a16:creationId xmlns:a16="http://schemas.microsoft.com/office/drawing/2014/main" id="{3611378C-B632-EF00-DCE7-B719CDEDE0D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29843" y="1787962"/>
            <a:ext cx="5547330" cy="36844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C16BEB6-9BB8-56BD-4FC1-C5A9D06C78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9900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40F53213-C050-1419-D8FB-7E8F0D4CED44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Picture Placeholder 27">
            <a:extLst>
              <a:ext uri="{FF2B5EF4-FFF2-40B4-BE49-F238E27FC236}">
                <a16:creationId xmlns:a16="http://schemas.microsoft.com/office/drawing/2014/main" id="{1B1D510A-E10E-A6AE-BF24-CE8A87F0FE4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10967" y="1988543"/>
            <a:ext cx="2303565" cy="2880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15" name="Picture Placeholder 27">
            <a:extLst>
              <a:ext uri="{FF2B5EF4-FFF2-40B4-BE49-F238E27FC236}">
                <a16:creationId xmlns:a16="http://schemas.microsoft.com/office/drawing/2014/main" id="{0732F0E0-D277-BC82-4427-A4A23BEA77C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531076" y="1988543"/>
            <a:ext cx="2303565" cy="2880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16" name="Picture Placeholder 27">
            <a:extLst>
              <a:ext uri="{FF2B5EF4-FFF2-40B4-BE49-F238E27FC236}">
                <a16:creationId xmlns:a16="http://schemas.microsoft.com/office/drawing/2014/main" id="{38D680CB-4416-BBC0-7A1C-57E1F580484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251185" y="1988543"/>
            <a:ext cx="2303565" cy="2880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17" name="Picture Placeholder 27">
            <a:extLst>
              <a:ext uri="{FF2B5EF4-FFF2-40B4-BE49-F238E27FC236}">
                <a16:creationId xmlns:a16="http://schemas.microsoft.com/office/drawing/2014/main" id="{3374D8BD-34F6-8D1B-E5EE-AD47C669356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971294" y="1988543"/>
            <a:ext cx="2303565" cy="2880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8B6244B-1716-2C6A-31FC-FF78A0FCC8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3332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40F53213-C050-1419-D8FB-7E8F0D4CED44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 descr="Un edificio de ladrillo&#10;&#10;Descripción generada automáticamente">
            <a:extLst>
              <a:ext uri="{FF2B5EF4-FFF2-40B4-BE49-F238E27FC236}">
                <a16:creationId xmlns:a16="http://schemas.microsoft.com/office/drawing/2014/main" id="{74F6BE77-2C52-46F0-39C1-E1C84AE46A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967" y="1988544"/>
            <a:ext cx="2303565" cy="3137129"/>
          </a:xfrm>
          <a:prstGeom prst="rect">
            <a:avLst/>
          </a:prstGeom>
        </p:spPr>
      </p:pic>
      <p:pic>
        <p:nvPicPr>
          <p:cNvPr id="5" name="Imagen 4" descr="Imagen que contiene interior, cuarto, edificio, ventana&#10;&#10;Descripción generada automáticamente">
            <a:extLst>
              <a:ext uri="{FF2B5EF4-FFF2-40B4-BE49-F238E27FC236}">
                <a16:creationId xmlns:a16="http://schemas.microsoft.com/office/drawing/2014/main" id="{C5292710-144A-419A-0D0D-3406ECE4ED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3114295" y="2405326"/>
            <a:ext cx="3137128" cy="2303565"/>
          </a:xfrm>
          <a:prstGeom prst="rect">
            <a:avLst/>
          </a:prstGeom>
        </p:spPr>
      </p:pic>
      <p:pic>
        <p:nvPicPr>
          <p:cNvPr id="7" name="Imagen 6" descr="Edificio en construcción&#10;&#10;Descripción generada automáticamente con confianza media">
            <a:extLst>
              <a:ext uri="{FF2B5EF4-FFF2-40B4-BE49-F238E27FC236}">
                <a16:creationId xmlns:a16="http://schemas.microsoft.com/office/drawing/2014/main" id="{3EE2A49A-0286-7DF8-BEC0-772BD789C7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6036" y="1988544"/>
            <a:ext cx="2313864" cy="3137129"/>
          </a:xfrm>
          <a:prstGeom prst="rect">
            <a:avLst/>
          </a:prstGeom>
        </p:spPr>
      </p:pic>
      <p:pic>
        <p:nvPicPr>
          <p:cNvPr id="11" name="Imagen 10" descr="Edificio de piedra&#10;&#10;Descripción generada automáticamente">
            <a:extLst>
              <a:ext uri="{FF2B5EF4-FFF2-40B4-BE49-F238E27FC236}">
                <a16:creationId xmlns:a16="http://schemas.microsoft.com/office/drawing/2014/main" id="{EE99429C-4936-0354-CDDE-8DF6D43A60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1293" y="1988544"/>
            <a:ext cx="2411328" cy="313712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3884D72-2AA5-5ADD-A177-080843735F9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830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8C827D-6195-3D83-B1B5-1849B59CE0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3EF87-AFF7-4CC5-A5BA-B56AA5F88733}" type="datetimeFigureOut">
              <a:rPr lang="es-ES" smtClean="0"/>
              <a:t>16/10/2025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148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86" r:id="rId3"/>
    <p:sldLayoutId id="2147483688" r:id="rId4"/>
    <p:sldLayoutId id="2147483691" r:id="rId5"/>
    <p:sldLayoutId id="2147483692" r:id="rId6"/>
    <p:sldLayoutId id="2147483701" r:id="rId7"/>
    <p:sldLayoutId id="2147483693" r:id="rId8"/>
    <p:sldLayoutId id="2147483694" r:id="rId9"/>
    <p:sldLayoutId id="2147483700" r:id="rId10"/>
    <p:sldLayoutId id="2147483699" r:id="rId11"/>
    <p:sldLayoutId id="2147483695" r:id="rId12"/>
    <p:sldLayoutId id="2147483698" r:id="rId13"/>
    <p:sldLayoutId id="2147483702" r:id="rId14"/>
    <p:sldLayoutId id="2147483703" r:id="rId15"/>
    <p:sldLayoutId id="2147483697" r:id="rId16"/>
    <p:sldLayoutId id="214748369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carpetaciudadana.gva.es/micarpeta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ede.gva.es/es/per-a-comencar" TargetMode="External"/><Relationship Id="rId2" Type="http://schemas.openxmlformats.org/officeDocument/2006/relationships/hyperlink" Target="https://www.gva.es/es/inicio/procedimientos?id_proc=16638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C266EA-167A-F026-8584-70BCC07CC7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5479" y="2152260"/>
            <a:ext cx="6338449" cy="1070774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algn="ctr"/>
            <a:r>
              <a:rPr lang="es-ES" sz="3200" b="1" noProof="0" dirty="0">
                <a:latin typeface="Roboto"/>
                <a:ea typeface="Roboto"/>
                <a:cs typeface="Roboto"/>
              </a:rPr>
              <a:t>Solicitud de inscripción de </a:t>
            </a:r>
            <a:r>
              <a:rPr lang="es-ES" sz="3200" b="1" dirty="0">
                <a:latin typeface="Roboto"/>
                <a:ea typeface="Roboto"/>
                <a:cs typeface="Roboto"/>
              </a:rPr>
              <a:t>la modificación de datos inscritos en el Registro de </a:t>
            </a:r>
            <a:r>
              <a:rPr lang="es-ES" sz="3200" b="1" noProof="0" dirty="0">
                <a:latin typeface="Roboto"/>
                <a:ea typeface="Roboto"/>
                <a:cs typeface="Roboto"/>
              </a:rPr>
              <a:t>Uniones de Hecho –Sin certificado digital-</a:t>
            </a:r>
            <a:br>
              <a:rPr lang="es-ES" b="1" noProof="0" dirty="0"/>
            </a:br>
            <a:endParaRPr lang="es-ES" sz="2400" b="1" noProof="0" dirty="0"/>
          </a:p>
        </p:txBody>
      </p:sp>
      <p:sp>
        <p:nvSpPr>
          <p:cNvPr id="3" name="Marcador de título 7">
            <a:extLst>
              <a:ext uri="{FF2B5EF4-FFF2-40B4-BE49-F238E27FC236}">
                <a16:creationId xmlns:a16="http://schemas.microsoft.com/office/drawing/2014/main" id="{6EE4AD19-20A6-145F-9364-7ADD76639A3C}"/>
              </a:ext>
            </a:extLst>
          </p:cNvPr>
          <p:cNvSpPr txBox="1">
            <a:spLocks/>
          </p:cNvSpPr>
          <p:nvPr/>
        </p:nvSpPr>
        <p:spPr>
          <a:xfrm>
            <a:off x="224847" y="5298551"/>
            <a:ext cx="6080703" cy="142528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 compatLnSpc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" b="1" noProof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Conselleria de Justicia y Administración Pública</a:t>
            </a:r>
          </a:p>
          <a:p>
            <a:r>
              <a:rPr lang="es-ES" sz="1200" noProof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Dirección General de Atención a las Víctimas y Acceso a la Justicia </a:t>
            </a:r>
          </a:p>
          <a:p>
            <a:r>
              <a:rPr lang="es-ES" sz="1200" noProof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Servicio de Colegios Profesionales y Registro de Uniones de Hecho de la Comunitat Valenciana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3721DE-8173-CA67-003E-5B9F42EECDCD}"/>
              </a:ext>
            </a:extLst>
          </p:cNvPr>
          <p:cNvSpPr txBox="1"/>
          <p:nvPr/>
        </p:nvSpPr>
        <p:spPr>
          <a:xfrm>
            <a:off x="3226265" y="4432448"/>
            <a:ext cx="1574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noProof="0"/>
              <a:t>24/09/2025</a:t>
            </a:r>
          </a:p>
        </p:txBody>
      </p:sp>
    </p:spTree>
    <p:extLst>
      <p:ext uri="{BB962C8B-B14F-4D97-AF65-F5344CB8AC3E}">
        <p14:creationId xmlns:p14="http://schemas.microsoft.com/office/powerpoint/2010/main" val="4021194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44EBD-E1F7-9157-B151-A85677BE6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5E0C73E-D86B-1331-D39F-D1E1C093FE7A}"/>
              </a:ext>
            </a:extLst>
          </p:cNvPr>
          <p:cNvSpPr txBox="1"/>
          <p:nvPr/>
        </p:nvSpPr>
        <p:spPr>
          <a:xfrm>
            <a:off x="537631" y="4610793"/>
            <a:ext cx="31693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noProof="0">
                <a:ea typeface="Calibri"/>
                <a:cs typeface="Calibri"/>
              </a:rPr>
              <a:t> </a:t>
            </a:r>
            <a:endParaRPr lang="es-ES" noProof="0"/>
          </a:p>
        </p:txBody>
      </p:sp>
      <p:cxnSp>
        <p:nvCxnSpPr>
          <p:cNvPr id="13" name="Conector recto de flecha 5">
            <a:extLst>
              <a:ext uri="{FF2B5EF4-FFF2-40B4-BE49-F238E27FC236}">
                <a16:creationId xmlns:a16="http://schemas.microsoft.com/office/drawing/2014/main" id="{E3E65CFB-B564-FB4B-EA36-A6C1E2646F94}"/>
              </a:ext>
            </a:extLst>
          </p:cNvPr>
          <p:cNvCxnSpPr>
            <a:cxnSpLocks/>
          </p:cNvCxnSpPr>
          <p:nvPr/>
        </p:nvCxnSpPr>
        <p:spPr>
          <a:xfrm>
            <a:off x="3706947" y="2048765"/>
            <a:ext cx="1006567" cy="770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87F9697-9FBA-87D4-55B7-F834EF9B753B}"/>
              </a:ext>
            </a:extLst>
          </p:cNvPr>
          <p:cNvSpPr txBox="1"/>
          <p:nvPr/>
        </p:nvSpPr>
        <p:spPr>
          <a:xfrm>
            <a:off x="417677" y="972977"/>
            <a:ext cx="342089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b="1" noProof="0" dirty="0">
                <a:ea typeface="+mn-lt"/>
                <a:cs typeface="+mn-lt"/>
              </a:rPr>
              <a:t>No es obligatorio </a:t>
            </a:r>
            <a:r>
              <a:rPr lang="es-ES" noProof="0" dirty="0">
                <a:ea typeface="+mn-lt"/>
                <a:cs typeface="+mn-lt"/>
              </a:rPr>
              <a:t>rellenar los datos del solicitante 2.</a:t>
            </a:r>
          </a:p>
        </p:txBody>
      </p:sp>
      <p:cxnSp>
        <p:nvCxnSpPr>
          <p:cNvPr id="17" name="Conector recto de flecha 5">
            <a:extLst>
              <a:ext uri="{FF2B5EF4-FFF2-40B4-BE49-F238E27FC236}">
                <a16:creationId xmlns:a16="http://schemas.microsoft.com/office/drawing/2014/main" id="{3F62824E-A444-6F28-7D61-947FBA5A35F2}"/>
              </a:ext>
            </a:extLst>
          </p:cNvPr>
          <p:cNvCxnSpPr>
            <a:cxnSpLocks/>
          </p:cNvCxnSpPr>
          <p:nvPr/>
        </p:nvCxnSpPr>
        <p:spPr>
          <a:xfrm flipV="1">
            <a:off x="3602483" y="4132162"/>
            <a:ext cx="1094439" cy="117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0D6E2153-9EED-3E0F-D140-C8EF02E0753F}"/>
              </a:ext>
            </a:extLst>
          </p:cNvPr>
          <p:cNvSpPr txBox="1"/>
          <p:nvPr/>
        </p:nvSpPr>
        <p:spPr>
          <a:xfrm>
            <a:off x="0" y="33826"/>
            <a:ext cx="114223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3.1.1 Rellenar el formulario: Formulario Datos generales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EA23D4-0ECB-E463-8925-6DC0E610EEA7}"/>
              </a:ext>
            </a:extLst>
          </p:cNvPr>
          <p:cNvSpPr txBox="1"/>
          <p:nvPr/>
        </p:nvSpPr>
        <p:spPr>
          <a:xfrm>
            <a:off x="417677" y="3938588"/>
            <a:ext cx="317188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noProof="0" dirty="0"/>
              <a:t>Se debe seleccionar el </a:t>
            </a:r>
            <a:r>
              <a:rPr lang="es-ES" b="1" noProof="0" dirty="0"/>
              <a:t>idioma</a:t>
            </a:r>
            <a:r>
              <a:rPr lang="es-ES" noProof="0" dirty="0"/>
              <a:t> de notificación</a:t>
            </a:r>
            <a:endParaRPr lang="es-ES" b="1" noProof="0" dirty="0">
              <a:ea typeface="Calibri"/>
              <a:cs typeface="Calibri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4B162CE-3ACD-7AEC-74BE-B8C8060FE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940" y="972977"/>
            <a:ext cx="5334274" cy="377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48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7A691-2F6E-8700-2BD7-88F7F3ECC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6AE5F58-0012-ABDB-582E-8A1AB420C1DF}"/>
              </a:ext>
            </a:extLst>
          </p:cNvPr>
          <p:cNvSpPr txBox="1"/>
          <p:nvPr/>
        </p:nvSpPr>
        <p:spPr>
          <a:xfrm>
            <a:off x="537631" y="4610793"/>
            <a:ext cx="31693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noProof="0">
                <a:ea typeface="Calibri"/>
                <a:cs typeface="Calibri"/>
              </a:rPr>
              <a:t> </a:t>
            </a:r>
            <a:endParaRPr lang="es-ES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91128-DBC0-9F3A-3E09-E164020F4C1E}"/>
              </a:ext>
            </a:extLst>
          </p:cNvPr>
          <p:cNvSpPr txBox="1"/>
          <p:nvPr/>
        </p:nvSpPr>
        <p:spPr>
          <a:xfrm>
            <a:off x="116509" y="1925201"/>
            <a:ext cx="303348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noProof="0" dirty="0">
                <a:ea typeface="+mn-lt"/>
                <a:cs typeface="+mn-lt"/>
              </a:rPr>
              <a:t>Rellenar el </a:t>
            </a:r>
            <a:r>
              <a:rPr lang="es-ES" b="1" noProof="0" dirty="0">
                <a:ea typeface="+mn-lt"/>
                <a:cs typeface="+mn-lt"/>
              </a:rPr>
              <a:t>domicilio de notificación</a:t>
            </a:r>
            <a:endParaRPr lang="es-ES" b="1" noProof="0" dirty="0"/>
          </a:p>
          <a:p>
            <a:endParaRPr lang="es-ES" noProof="0" dirty="0"/>
          </a:p>
          <a:p>
            <a:endParaRPr lang="es-ES" noProof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2EC9BA-594A-8651-D8C6-6FEF1CC96064}"/>
              </a:ext>
            </a:extLst>
          </p:cNvPr>
          <p:cNvSpPr txBox="1"/>
          <p:nvPr/>
        </p:nvSpPr>
        <p:spPr>
          <a:xfrm>
            <a:off x="104256" y="4158707"/>
            <a:ext cx="393345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b="1" dirty="0">
                <a:ea typeface="+mn-lt"/>
                <a:cs typeface="+mn-lt"/>
              </a:rPr>
              <a:t>El apartado D </a:t>
            </a:r>
            <a:r>
              <a:rPr lang="es-ES" dirty="0">
                <a:ea typeface="+mn-lt"/>
                <a:cs typeface="+mn-lt"/>
              </a:rPr>
              <a:t>se rellena en caso de que sea persona distinta a las del apartado A.</a:t>
            </a:r>
            <a:endParaRPr lang="es-ES" b="1" noProof="0" dirty="0">
              <a:ea typeface="+mn-lt"/>
              <a:cs typeface="+mn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BF36223-EA9F-5958-BA36-777E22D18BDD}"/>
              </a:ext>
            </a:extLst>
          </p:cNvPr>
          <p:cNvSpPr txBox="1"/>
          <p:nvPr/>
        </p:nvSpPr>
        <p:spPr>
          <a:xfrm>
            <a:off x="0" y="66909"/>
            <a:ext cx="115170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3.1.1 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Rellenar el formulario: Formulario Datos generales</a:t>
            </a:r>
            <a:endParaRPr lang="es-ES" sz="3200" b="1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7" name="Conector recto de flecha 5">
            <a:extLst>
              <a:ext uri="{FF2B5EF4-FFF2-40B4-BE49-F238E27FC236}">
                <a16:creationId xmlns:a16="http://schemas.microsoft.com/office/drawing/2014/main" id="{D2403BCC-4291-9E6E-7E02-9208E161DC09}"/>
              </a:ext>
            </a:extLst>
          </p:cNvPr>
          <p:cNvCxnSpPr>
            <a:cxnSpLocks/>
          </p:cNvCxnSpPr>
          <p:nvPr/>
        </p:nvCxnSpPr>
        <p:spPr>
          <a:xfrm flipV="1">
            <a:off x="4111329" y="3981691"/>
            <a:ext cx="667148" cy="7116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5">
            <a:extLst>
              <a:ext uri="{FF2B5EF4-FFF2-40B4-BE49-F238E27FC236}">
                <a16:creationId xmlns:a16="http://schemas.microsoft.com/office/drawing/2014/main" id="{1063800D-E3D1-21B7-B388-41A06A8AC723}"/>
              </a:ext>
            </a:extLst>
          </p:cNvPr>
          <p:cNvCxnSpPr>
            <a:cxnSpLocks/>
          </p:cNvCxnSpPr>
          <p:nvPr/>
        </p:nvCxnSpPr>
        <p:spPr>
          <a:xfrm>
            <a:off x="3236379" y="2362200"/>
            <a:ext cx="1542098" cy="444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8935E976-798E-C5F7-FA24-1EE3116EF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392" y="1568354"/>
            <a:ext cx="5245370" cy="372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84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507FA-4796-B5E3-45D3-472A91847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5F91A7D-3095-9CCE-9E09-6B985F03466E}"/>
              </a:ext>
            </a:extLst>
          </p:cNvPr>
          <p:cNvSpPr txBox="1"/>
          <p:nvPr/>
        </p:nvSpPr>
        <p:spPr>
          <a:xfrm>
            <a:off x="537631" y="4610793"/>
            <a:ext cx="31693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noProof="0">
                <a:ea typeface="Calibri"/>
                <a:cs typeface="Calibri"/>
              </a:rPr>
              <a:t> </a:t>
            </a:r>
            <a:endParaRPr lang="es-ES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EF99BB-8CD3-452D-27A2-06324AF6A795}"/>
              </a:ext>
            </a:extLst>
          </p:cNvPr>
          <p:cNvSpPr txBox="1"/>
          <p:nvPr/>
        </p:nvSpPr>
        <p:spPr>
          <a:xfrm>
            <a:off x="316080" y="2209262"/>
            <a:ext cx="3033488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dirty="0">
                <a:ea typeface="+mn-lt"/>
                <a:cs typeface="+mn-lt"/>
              </a:rPr>
              <a:t>Si el solicitante </a:t>
            </a:r>
            <a:r>
              <a:rPr lang="es-ES" b="1" dirty="0">
                <a:ea typeface="+mn-lt"/>
                <a:cs typeface="+mn-lt"/>
              </a:rPr>
              <a:t>no</a:t>
            </a:r>
            <a:r>
              <a:rPr lang="es-ES" dirty="0">
                <a:ea typeface="+mn-lt"/>
                <a:cs typeface="+mn-lt"/>
              </a:rPr>
              <a:t> desea que la </a:t>
            </a:r>
            <a:r>
              <a:rPr lang="es-ES" b="1" dirty="0">
                <a:ea typeface="+mn-lt"/>
                <a:cs typeface="+mn-lt"/>
              </a:rPr>
              <a:t>Administración</a:t>
            </a:r>
            <a:r>
              <a:rPr lang="es-ES" dirty="0">
                <a:ea typeface="+mn-lt"/>
                <a:cs typeface="+mn-lt"/>
              </a:rPr>
              <a:t> obtenga los </a:t>
            </a:r>
            <a:r>
              <a:rPr lang="es-ES" b="1" dirty="0">
                <a:ea typeface="+mn-lt"/>
                <a:cs typeface="+mn-lt"/>
              </a:rPr>
              <a:t>datos</a:t>
            </a:r>
            <a:r>
              <a:rPr lang="es-ES" dirty="0">
                <a:ea typeface="+mn-lt"/>
                <a:cs typeface="+mn-lt"/>
              </a:rPr>
              <a:t> de identidad, deberá marcar la opción.</a:t>
            </a:r>
            <a:endParaRPr lang="es-ES" b="1" dirty="0">
              <a:ea typeface="+mn-lt"/>
              <a:cs typeface="+mn-lt"/>
            </a:endParaRPr>
          </a:p>
          <a:p>
            <a:endParaRPr lang="es-ES" noProof="0" dirty="0"/>
          </a:p>
          <a:p>
            <a:endParaRPr lang="es-ES" noProof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C3478A-7660-AECB-C1B4-D3BB0D15F132}"/>
              </a:ext>
            </a:extLst>
          </p:cNvPr>
          <p:cNvSpPr txBox="1"/>
          <p:nvPr/>
        </p:nvSpPr>
        <p:spPr>
          <a:xfrm>
            <a:off x="41098" y="3844117"/>
            <a:ext cx="393345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noProof="0" dirty="0">
                <a:ea typeface="+mn-lt"/>
                <a:cs typeface="+mn-lt"/>
              </a:rPr>
              <a:t>Marcar en caso de que el solicitante se </a:t>
            </a:r>
            <a:r>
              <a:rPr lang="es-ES" b="1" noProof="0" dirty="0">
                <a:ea typeface="+mn-lt"/>
                <a:cs typeface="+mn-lt"/>
              </a:rPr>
              <a:t>oponga</a:t>
            </a:r>
            <a:r>
              <a:rPr lang="es-ES" noProof="0" dirty="0">
                <a:ea typeface="+mn-lt"/>
                <a:cs typeface="+mn-lt"/>
              </a:rPr>
              <a:t> a la </a:t>
            </a:r>
            <a:r>
              <a:rPr lang="es-ES" b="1" noProof="0" dirty="0">
                <a:ea typeface="+mn-lt"/>
                <a:cs typeface="+mn-lt"/>
              </a:rPr>
              <a:t>obtención</a:t>
            </a:r>
            <a:r>
              <a:rPr lang="es-ES" noProof="0" dirty="0">
                <a:ea typeface="+mn-lt"/>
                <a:cs typeface="+mn-lt"/>
              </a:rPr>
              <a:t> de los </a:t>
            </a:r>
            <a:r>
              <a:rPr lang="es-ES" b="1" noProof="0" dirty="0">
                <a:ea typeface="+mn-lt"/>
                <a:cs typeface="+mn-lt"/>
              </a:rPr>
              <a:t>datos</a:t>
            </a:r>
            <a:r>
              <a:rPr lang="es-ES" noProof="0" dirty="0">
                <a:ea typeface="+mn-lt"/>
                <a:cs typeface="+mn-lt"/>
              </a:rPr>
              <a:t> de residencia por la </a:t>
            </a:r>
            <a:r>
              <a:rPr lang="es-ES" b="1" noProof="0" dirty="0">
                <a:ea typeface="+mn-lt"/>
                <a:cs typeface="+mn-lt"/>
              </a:rPr>
              <a:t>Administración</a:t>
            </a:r>
            <a:r>
              <a:rPr lang="es-ES" noProof="0" dirty="0">
                <a:ea typeface="+mn-lt"/>
                <a:cs typeface="+mn-lt"/>
              </a:rPr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D637B7-BF5A-E5F7-1CDB-EEDF51645289}"/>
              </a:ext>
            </a:extLst>
          </p:cNvPr>
          <p:cNvSpPr txBox="1"/>
          <p:nvPr/>
        </p:nvSpPr>
        <p:spPr>
          <a:xfrm>
            <a:off x="0" y="66909"/>
            <a:ext cx="115170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3.1.1 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Rellenar el formulario: Formulario Datos generales</a:t>
            </a:r>
            <a:endParaRPr lang="es-ES" sz="3200" b="1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7" name="Conector recto de flecha 5">
            <a:extLst>
              <a:ext uri="{FF2B5EF4-FFF2-40B4-BE49-F238E27FC236}">
                <a16:creationId xmlns:a16="http://schemas.microsoft.com/office/drawing/2014/main" id="{88451A94-BF07-CBF1-E504-7E2111C02B10}"/>
              </a:ext>
            </a:extLst>
          </p:cNvPr>
          <p:cNvCxnSpPr>
            <a:cxnSpLocks/>
          </p:cNvCxnSpPr>
          <p:nvPr/>
        </p:nvCxnSpPr>
        <p:spPr>
          <a:xfrm>
            <a:off x="3790830" y="4610793"/>
            <a:ext cx="1018434" cy="201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5">
            <a:extLst>
              <a:ext uri="{FF2B5EF4-FFF2-40B4-BE49-F238E27FC236}">
                <a16:creationId xmlns:a16="http://schemas.microsoft.com/office/drawing/2014/main" id="{A705FF3E-7AA2-1D40-EA01-14C32DAC3021}"/>
              </a:ext>
            </a:extLst>
          </p:cNvPr>
          <p:cNvCxnSpPr>
            <a:cxnSpLocks/>
          </p:cNvCxnSpPr>
          <p:nvPr/>
        </p:nvCxnSpPr>
        <p:spPr>
          <a:xfrm>
            <a:off x="2772397" y="3316566"/>
            <a:ext cx="2036867" cy="989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7E2974C5-2296-2190-DE23-A4E1D789F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242" y="1539778"/>
            <a:ext cx="5302523" cy="3778444"/>
          </a:xfrm>
          <a:prstGeom prst="rect">
            <a:avLst/>
          </a:prstGeom>
        </p:spPr>
      </p:pic>
      <p:sp>
        <p:nvSpPr>
          <p:cNvPr id="11" name="TextBox 15">
            <a:extLst>
              <a:ext uri="{FF2B5EF4-FFF2-40B4-BE49-F238E27FC236}">
                <a16:creationId xmlns:a16="http://schemas.microsoft.com/office/drawing/2014/main" id="{3247D7CF-15BB-8ADF-A08A-7E301335C441}"/>
              </a:ext>
            </a:extLst>
          </p:cNvPr>
          <p:cNvSpPr txBox="1"/>
          <p:nvPr/>
        </p:nvSpPr>
        <p:spPr>
          <a:xfrm>
            <a:off x="182955" y="4990722"/>
            <a:ext cx="39334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noProof="0" dirty="0">
                <a:ea typeface="+mn-lt"/>
                <a:cs typeface="+mn-lt"/>
              </a:rPr>
              <a:t>Una vez cumplimentado, pulsar </a:t>
            </a:r>
            <a:r>
              <a:rPr lang="es-ES" b="1" noProof="0" dirty="0">
                <a:ea typeface="+mn-lt"/>
                <a:cs typeface="+mn-lt"/>
              </a:rPr>
              <a:t>Finaliza</a:t>
            </a:r>
          </a:p>
        </p:txBody>
      </p:sp>
    </p:spTree>
    <p:extLst>
      <p:ext uri="{BB962C8B-B14F-4D97-AF65-F5344CB8AC3E}">
        <p14:creationId xmlns:p14="http://schemas.microsoft.com/office/powerpoint/2010/main" val="4210059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C87C5-A849-4BAE-214B-A17691F12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B09574A-0C75-7D06-0342-620FAE86DADF}"/>
              </a:ext>
            </a:extLst>
          </p:cNvPr>
          <p:cNvSpPr txBox="1"/>
          <p:nvPr/>
        </p:nvSpPr>
        <p:spPr>
          <a:xfrm>
            <a:off x="537631" y="4610793"/>
            <a:ext cx="31693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noProof="0">
                <a:ea typeface="Calibri"/>
                <a:cs typeface="Calibri"/>
              </a:rPr>
              <a:t> </a:t>
            </a:r>
            <a:endParaRPr lang="es-ES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8C65D0-4D50-71BE-9588-AD3610C6CCE2}"/>
              </a:ext>
            </a:extLst>
          </p:cNvPr>
          <p:cNvSpPr txBox="1"/>
          <p:nvPr/>
        </p:nvSpPr>
        <p:spPr>
          <a:xfrm>
            <a:off x="220673" y="2692722"/>
            <a:ext cx="3033124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b="1" noProof="0">
                <a:ea typeface="+mn-lt"/>
                <a:cs typeface="+mn-lt"/>
              </a:rPr>
              <a:t>Si falta algún dato obligatorio</a:t>
            </a:r>
            <a:r>
              <a:rPr lang="es-ES" noProof="0">
                <a:ea typeface="+mn-lt"/>
                <a:cs typeface="+mn-lt"/>
              </a:rPr>
              <a:t> en alguna de las casillas,</a:t>
            </a:r>
            <a:r>
              <a:rPr lang="es-ES" b="1" noProof="0">
                <a:ea typeface="+mn-lt"/>
                <a:cs typeface="+mn-lt"/>
              </a:rPr>
              <a:t> al pulsar finalizar</a:t>
            </a:r>
            <a:r>
              <a:rPr lang="es-ES" noProof="0">
                <a:ea typeface="+mn-lt"/>
                <a:cs typeface="+mn-lt"/>
              </a:rPr>
              <a:t> saltará este mensaje de error y </a:t>
            </a:r>
            <a:r>
              <a:rPr lang="es-ES" b="1" noProof="0">
                <a:ea typeface="+mn-lt"/>
                <a:cs typeface="+mn-lt"/>
              </a:rPr>
              <a:t>se le resaltará</a:t>
            </a:r>
            <a:r>
              <a:rPr lang="es-ES" noProof="0">
                <a:ea typeface="+mn-lt"/>
                <a:cs typeface="+mn-lt"/>
              </a:rPr>
              <a:t> al usuario el apartado concreto a rellenar.</a:t>
            </a:r>
            <a:endParaRPr lang="es-ES" noProof="0"/>
          </a:p>
          <a:p>
            <a:endParaRPr lang="es-ES" noProof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5F73C56-898A-22FE-0184-0BDF7BD98B88}"/>
              </a:ext>
            </a:extLst>
          </p:cNvPr>
          <p:cNvSpPr txBox="1"/>
          <p:nvPr/>
        </p:nvSpPr>
        <p:spPr>
          <a:xfrm>
            <a:off x="0" y="86326"/>
            <a:ext cx="119338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3.1.1 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Rellenar el formulario: Formulario Datos generales</a:t>
            </a:r>
            <a:endParaRPr lang="es-ES" sz="3200" b="1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177071A-8878-58D0-3C23-D4B405808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814" y="894522"/>
            <a:ext cx="8460031" cy="545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86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E562F-AF67-9748-4DFE-215E95222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FB59E32-ED16-8206-3E72-627C3A901028}"/>
              </a:ext>
            </a:extLst>
          </p:cNvPr>
          <p:cNvSpPr txBox="1"/>
          <p:nvPr/>
        </p:nvSpPr>
        <p:spPr>
          <a:xfrm>
            <a:off x="537631" y="4610793"/>
            <a:ext cx="31693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noProof="0">
                <a:ea typeface="Calibri"/>
                <a:cs typeface="Calibri"/>
              </a:rPr>
              <a:t> </a:t>
            </a:r>
            <a:endParaRPr lang="es-ES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024387-7922-9064-822E-249AF1D36991}"/>
              </a:ext>
            </a:extLst>
          </p:cNvPr>
          <p:cNvSpPr txBox="1"/>
          <p:nvPr/>
        </p:nvSpPr>
        <p:spPr>
          <a:xfrm>
            <a:off x="220673" y="2692722"/>
            <a:ext cx="3033124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noProof="0" dirty="0">
                <a:ea typeface="+mn-lt"/>
                <a:cs typeface="+mn-lt"/>
              </a:rPr>
              <a:t>Aparecerá una pantalla informando que el formulario de datos generales ha sido rellenado. </a:t>
            </a:r>
          </a:p>
          <a:p>
            <a:pPr algn="just"/>
            <a:r>
              <a:rPr lang="es-ES" dirty="0">
                <a:ea typeface="+mn-lt"/>
                <a:cs typeface="+mn-lt"/>
              </a:rPr>
              <a:t>Se deberá rellenar el </a:t>
            </a:r>
            <a:r>
              <a:rPr lang="es-ES" b="1" dirty="0">
                <a:ea typeface="+mn-lt"/>
                <a:cs typeface="+mn-lt"/>
              </a:rPr>
              <a:t>formulario Datos para la solicitud de inscripción marginal.</a:t>
            </a:r>
            <a:endParaRPr lang="es-ES" b="1" noProof="0" dirty="0"/>
          </a:p>
          <a:p>
            <a:endParaRPr lang="es-ES" noProof="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B95E30-3E55-7A1F-A20C-1E8966A78760}"/>
              </a:ext>
            </a:extLst>
          </p:cNvPr>
          <p:cNvSpPr txBox="1"/>
          <p:nvPr/>
        </p:nvSpPr>
        <p:spPr>
          <a:xfrm>
            <a:off x="0" y="86326"/>
            <a:ext cx="125621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3.1.2 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Rellenar formulario: Formulario inscripción marginal</a:t>
            </a:r>
            <a:endParaRPr lang="es-ES" sz="3200" b="1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C23346D-C9AB-FBF3-CD7C-8238CAFDB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005" y="1278241"/>
            <a:ext cx="8204978" cy="1718737"/>
          </a:xfrm>
          <a:prstGeom prst="rect">
            <a:avLst/>
          </a:prstGeom>
        </p:spPr>
      </p:pic>
      <p:cxnSp>
        <p:nvCxnSpPr>
          <p:cNvPr id="8" name="Conector recto de flecha 5">
            <a:extLst>
              <a:ext uri="{FF2B5EF4-FFF2-40B4-BE49-F238E27FC236}">
                <a16:creationId xmlns:a16="http://schemas.microsoft.com/office/drawing/2014/main" id="{5C030AA1-AA74-0A28-88DF-88B3CD77B6EF}"/>
              </a:ext>
            </a:extLst>
          </p:cNvPr>
          <p:cNvCxnSpPr>
            <a:cxnSpLocks/>
          </p:cNvCxnSpPr>
          <p:nvPr/>
        </p:nvCxnSpPr>
        <p:spPr>
          <a:xfrm flipV="1">
            <a:off x="2812648" y="2453020"/>
            <a:ext cx="1921398" cy="2686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736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C6FEC-47F6-E464-5411-1D5479D53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80473872-E73C-AF8B-A633-973BB0466644}"/>
              </a:ext>
            </a:extLst>
          </p:cNvPr>
          <p:cNvSpPr txBox="1"/>
          <p:nvPr/>
        </p:nvSpPr>
        <p:spPr>
          <a:xfrm>
            <a:off x="555084" y="1071563"/>
            <a:ext cx="1025567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noProof="0" dirty="0"/>
              <a:t>Aparecerá una pantalla en la que se podrá indicar el </a:t>
            </a:r>
            <a:r>
              <a:rPr lang="es-ES" noProof="0" dirty="0" err="1"/>
              <a:t>nº</a:t>
            </a:r>
            <a:r>
              <a:rPr lang="es-ES" noProof="0" dirty="0"/>
              <a:t> de expediente si se tiene</a:t>
            </a:r>
            <a:r>
              <a:rPr lang="es-ES" b="1" noProof="0" dirty="0"/>
              <a:t>, no es obligatorio</a:t>
            </a:r>
            <a:r>
              <a:rPr lang="es-ES" noProof="0" dirty="0"/>
              <a:t>.</a:t>
            </a:r>
          </a:p>
          <a:p>
            <a:r>
              <a:rPr lang="es-ES" dirty="0"/>
              <a:t>Habrá que seleccionar </a:t>
            </a:r>
            <a:r>
              <a:rPr lang="es-ES" b="1" dirty="0"/>
              <a:t>el tipo de inscripción marginal</a:t>
            </a:r>
            <a:r>
              <a:rPr lang="es-ES" dirty="0"/>
              <a:t>.</a:t>
            </a:r>
          </a:p>
          <a:p>
            <a:r>
              <a:rPr lang="es-ES" noProof="0" dirty="0"/>
              <a:t>Completar la nueva dirección y pulsar </a:t>
            </a:r>
            <a:r>
              <a:rPr lang="es-ES" b="1" noProof="0" dirty="0"/>
              <a:t>Finaliza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DEAF0CD-7998-E0BD-C425-A326B7F94A96}"/>
              </a:ext>
            </a:extLst>
          </p:cNvPr>
          <p:cNvSpPr txBox="1"/>
          <p:nvPr/>
        </p:nvSpPr>
        <p:spPr>
          <a:xfrm>
            <a:off x="144366" y="114241"/>
            <a:ext cx="109917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3.1.2 Rellenar formulario: Formulario inscripción marginal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8C51805-EF74-9E1C-0F47-41F3CF6C5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84" y="2454178"/>
            <a:ext cx="5321573" cy="377844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CF8AE44-CB09-497C-C75D-491A1FA0B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933" y="2454178"/>
            <a:ext cx="5315223" cy="38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84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AC49C-A109-D805-08CD-11574061D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0BAC46A3-7E3A-C15F-5895-A554FA605FCA}"/>
              </a:ext>
            </a:extLst>
          </p:cNvPr>
          <p:cNvSpPr txBox="1"/>
          <p:nvPr/>
        </p:nvSpPr>
        <p:spPr>
          <a:xfrm>
            <a:off x="555084" y="1071563"/>
            <a:ext cx="1025567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noProof="0" dirty="0"/>
              <a:t>Aparecerá el </a:t>
            </a:r>
            <a:r>
              <a:rPr lang="es-ES" dirty="0"/>
              <a:t>mensaje de que los formularios  han sido firmados, con la fecha y hora.</a:t>
            </a:r>
            <a:endParaRPr lang="es-ES" noProof="0" dirty="0"/>
          </a:p>
          <a:p>
            <a:r>
              <a:rPr lang="es-ES" noProof="0" dirty="0"/>
              <a:t>Pulsar </a:t>
            </a:r>
            <a:r>
              <a:rPr lang="es-ES" b="1" noProof="0" dirty="0"/>
              <a:t>Continuar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56C6C1A-3895-D522-64F6-ADFFBBCFD295}"/>
              </a:ext>
            </a:extLst>
          </p:cNvPr>
          <p:cNvSpPr txBox="1"/>
          <p:nvPr/>
        </p:nvSpPr>
        <p:spPr>
          <a:xfrm>
            <a:off x="144366" y="114241"/>
            <a:ext cx="109917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3.1.2 Rellenar formulario: Formulario inscripción marginal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32BD74A-C374-7293-E24E-26DBDEBA9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40" y="2411480"/>
            <a:ext cx="10991720" cy="203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4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BECB50-4B4F-9296-E1B7-9997830E0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7DF760FA-8ED8-0DB2-9E48-76513562CC32}"/>
              </a:ext>
            </a:extLst>
          </p:cNvPr>
          <p:cNvSpPr txBox="1"/>
          <p:nvPr/>
        </p:nvSpPr>
        <p:spPr>
          <a:xfrm>
            <a:off x="555084" y="1071563"/>
            <a:ext cx="1025567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noProof="0" dirty="0"/>
              <a:t>Aparecerá una pantalla para adjuntar documentos</a:t>
            </a:r>
            <a:r>
              <a:rPr lang="es-ES" dirty="0">
                <a:ea typeface="Calibri"/>
                <a:cs typeface="Calibri"/>
              </a:rPr>
              <a:t>. </a:t>
            </a:r>
          </a:p>
          <a:p>
            <a:r>
              <a:rPr lang="es-ES" dirty="0">
                <a:ea typeface="Calibri"/>
                <a:cs typeface="Calibri"/>
              </a:rPr>
              <a:t>En este caso es obligatorio adjuntar la autorización de la pareja</a:t>
            </a:r>
            <a:endParaRPr lang="es-ES" noProof="0" dirty="0">
              <a:highlight>
                <a:srgbClr val="FFFF00"/>
              </a:highlight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29C99D8-FD48-58C7-D92C-AD75F6A2E106}"/>
              </a:ext>
            </a:extLst>
          </p:cNvPr>
          <p:cNvSpPr txBox="1"/>
          <p:nvPr/>
        </p:nvSpPr>
        <p:spPr>
          <a:xfrm>
            <a:off x="144366" y="114241"/>
            <a:ext cx="109917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3.1.2 Rellenar formulario: Formulario inscripción marginal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B56BA70-29D1-81B9-AAF8-1A9D41705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57" y="2200989"/>
            <a:ext cx="10035251" cy="20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350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27DFA-6B98-69EE-3E6A-57B74DC1B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EFFD041-6947-C16D-2C41-116948545344}"/>
              </a:ext>
            </a:extLst>
          </p:cNvPr>
          <p:cNvSpPr txBox="1"/>
          <p:nvPr/>
        </p:nvSpPr>
        <p:spPr>
          <a:xfrm>
            <a:off x="283734" y="897716"/>
            <a:ext cx="11678287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dirty="0"/>
              <a:t>Habrá que pulsar sobre </a:t>
            </a:r>
            <a:r>
              <a:rPr lang="es-ES" b="1" dirty="0"/>
              <a:t>Descargar</a:t>
            </a:r>
            <a:r>
              <a:rPr lang="es-ES" dirty="0"/>
              <a:t> la </a:t>
            </a:r>
            <a:r>
              <a:rPr lang="es-ES" b="1" dirty="0"/>
              <a:t>plantilla</a:t>
            </a:r>
            <a:r>
              <a:rPr lang="es-ES" dirty="0"/>
              <a:t>, se descargará un documento Word en el PC.  Habrá que cumplimentarlo.</a:t>
            </a:r>
            <a:endParaRPr lang="es-ES" noProof="0" dirty="0">
              <a:ea typeface="Calibri"/>
              <a:cs typeface="Calibri"/>
            </a:endParaRPr>
          </a:p>
          <a:p>
            <a:pPr algn="just"/>
            <a:endParaRPr lang="es-ES" noProof="0" dirty="0">
              <a:ea typeface="Calibri"/>
              <a:cs typeface="Calibri"/>
            </a:endParaRPr>
          </a:p>
          <a:p>
            <a:pPr algn="just"/>
            <a:endParaRPr lang="es-E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558B6AA-7BA6-3530-607F-B497E2271564}"/>
              </a:ext>
            </a:extLst>
          </p:cNvPr>
          <p:cNvSpPr txBox="1"/>
          <p:nvPr/>
        </p:nvSpPr>
        <p:spPr>
          <a:xfrm>
            <a:off x="0" y="60603"/>
            <a:ext cx="6119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.1 Documentar. Anexar fichero</a:t>
            </a:r>
            <a:endParaRPr lang="es-ES" sz="3200" b="1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CuadroTexto 8">
            <a:extLst>
              <a:ext uri="{FF2B5EF4-FFF2-40B4-BE49-F238E27FC236}">
                <a16:creationId xmlns:a16="http://schemas.microsoft.com/office/drawing/2014/main" id="{DE89467F-73AB-669A-57D2-C0AB47DE880C}"/>
              </a:ext>
            </a:extLst>
          </p:cNvPr>
          <p:cNvSpPr txBox="1"/>
          <p:nvPr/>
        </p:nvSpPr>
        <p:spPr>
          <a:xfrm>
            <a:off x="10074523" y="1906430"/>
            <a:ext cx="1475616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 dirty="0"/>
              <a:t>Habrá que pulsar en </a:t>
            </a:r>
            <a:r>
              <a:rPr lang="es-ES" b="1" noProof="0" dirty="0"/>
              <a:t>Examinar</a:t>
            </a:r>
            <a:r>
              <a:rPr lang="es-ES" noProof="0" dirty="0"/>
              <a:t> </a:t>
            </a:r>
            <a:r>
              <a:rPr lang="es-ES" b="1" noProof="0" dirty="0"/>
              <a:t>Fichero</a:t>
            </a:r>
            <a:r>
              <a:rPr lang="es-ES" noProof="0" dirty="0"/>
              <a:t> y adjuntar el documento cumplimentado. Se </a:t>
            </a:r>
            <a:r>
              <a:rPr lang="es-ES" dirty="0"/>
              <a:t>abrirá</a:t>
            </a:r>
            <a:r>
              <a:rPr lang="es-ES" noProof="0" dirty="0"/>
              <a:t> una ventana emergente para  seleccionar el documento a </a:t>
            </a:r>
            <a:r>
              <a:rPr lang="es-ES" b="1" noProof="0" dirty="0"/>
              <a:t>adjuntar</a:t>
            </a:r>
            <a:r>
              <a:rPr lang="es-ES" noProof="0" dirty="0"/>
              <a:t>. </a:t>
            </a:r>
          </a:p>
          <a:p>
            <a:pPr algn="just"/>
            <a:endParaRPr lang="es-ES" noProof="0" dirty="0"/>
          </a:p>
        </p:txBody>
      </p:sp>
      <p:cxnSp>
        <p:nvCxnSpPr>
          <p:cNvPr id="20" name="Conector recto de flecha 5">
            <a:extLst>
              <a:ext uri="{FF2B5EF4-FFF2-40B4-BE49-F238E27FC236}">
                <a16:creationId xmlns:a16="http://schemas.microsoft.com/office/drawing/2014/main" id="{862CB1E0-741B-B714-1964-605153C3263E}"/>
              </a:ext>
            </a:extLst>
          </p:cNvPr>
          <p:cNvCxnSpPr>
            <a:cxnSpLocks/>
          </p:cNvCxnSpPr>
          <p:nvPr/>
        </p:nvCxnSpPr>
        <p:spPr>
          <a:xfrm flipH="1">
            <a:off x="5572125" y="3124488"/>
            <a:ext cx="4269011" cy="506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5">
            <a:extLst>
              <a:ext uri="{FF2B5EF4-FFF2-40B4-BE49-F238E27FC236}">
                <a16:creationId xmlns:a16="http://schemas.microsoft.com/office/drawing/2014/main" id="{C84D0EA3-618F-7813-954B-B1AC0EC59847}"/>
              </a:ext>
            </a:extLst>
          </p:cNvPr>
          <p:cNvCxnSpPr>
            <a:cxnSpLocks/>
          </p:cNvCxnSpPr>
          <p:nvPr/>
        </p:nvCxnSpPr>
        <p:spPr>
          <a:xfrm flipH="1">
            <a:off x="9340745" y="3100676"/>
            <a:ext cx="535385" cy="1059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349BCF6C-9597-0760-D2E0-153D4FE69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95" y="1332523"/>
            <a:ext cx="9024257" cy="206853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EB69C00-9D9A-DE5A-5D54-7A0AB51C4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857" y="3359887"/>
            <a:ext cx="3797495" cy="322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53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E26F3-31DE-B38A-EE94-E6ED7FE91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3B046BF-FA50-9D77-5E3E-628C70AC31B0}"/>
              </a:ext>
            </a:extLst>
          </p:cNvPr>
          <p:cNvSpPr txBox="1"/>
          <p:nvPr/>
        </p:nvSpPr>
        <p:spPr>
          <a:xfrm>
            <a:off x="283734" y="897716"/>
            <a:ext cx="1167828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dirty="0"/>
              <a:t>Habrá que pulsar </a:t>
            </a:r>
            <a:r>
              <a:rPr lang="es-ES" b="1" dirty="0"/>
              <a:t>Subir Fichero </a:t>
            </a:r>
            <a:r>
              <a:rPr lang="es-ES" dirty="0"/>
              <a:t>si es correcto o </a:t>
            </a:r>
            <a:r>
              <a:rPr lang="es-ES" b="1" dirty="0"/>
              <a:t>Quitar fichero </a:t>
            </a:r>
            <a:r>
              <a:rPr lang="es-ES" dirty="0"/>
              <a:t>si no fuera el deseado.</a:t>
            </a:r>
            <a:endParaRPr lang="es-ES" dirty="0">
              <a:ea typeface="Calibri"/>
              <a:cs typeface="Calibri"/>
            </a:endParaRPr>
          </a:p>
          <a:p>
            <a:pPr algn="just"/>
            <a:endParaRPr lang="es-E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DD98C28-5111-4B49-44CE-FC5EBC303ABE}"/>
              </a:ext>
            </a:extLst>
          </p:cNvPr>
          <p:cNvSpPr txBox="1"/>
          <p:nvPr/>
        </p:nvSpPr>
        <p:spPr>
          <a:xfrm>
            <a:off x="0" y="60603"/>
            <a:ext cx="6119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.1 Documentar. Anexar fichero</a:t>
            </a:r>
            <a:endParaRPr lang="es-ES" sz="3200" b="1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84B3276-8625-354D-B1DC-32124AFB4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523" y="1570696"/>
            <a:ext cx="7492380" cy="371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81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478CFB76-E9EF-FDA6-3E4B-C98FB42DA061}"/>
              </a:ext>
            </a:extLst>
          </p:cNvPr>
          <p:cNvSpPr txBox="1">
            <a:spLocks/>
          </p:cNvSpPr>
          <p:nvPr/>
        </p:nvSpPr>
        <p:spPr>
          <a:xfrm>
            <a:off x="832620" y="1706445"/>
            <a:ext cx="4787130" cy="3233568"/>
          </a:xfrm>
          <a:prstGeom prst="rect">
            <a:avLst/>
          </a:prstGeom>
        </p:spPr>
        <p:txBody>
          <a:bodyPr vert="horz" wrap="square" lIns="0" tIns="72000" rIns="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 Regular" charset="0"/>
                <a:ea typeface="+mn-ea"/>
                <a:cs typeface="Helvetica Regular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 Regular" charset="0"/>
                <a:ea typeface="+mn-ea"/>
                <a:cs typeface="Helvetica Regular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 Regular" charset="0"/>
                <a:ea typeface="+mn-ea"/>
                <a:cs typeface="Helvetica Regular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 Regular" charset="0"/>
                <a:ea typeface="+mn-ea"/>
                <a:cs typeface="Helvetica Regular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 Regular" charset="0"/>
                <a:ea typeface="+mn-ea"/>
                <a:cs typeface="Helvetica Regular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s-ES" sz="20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" charset="0"/>
              </a:rPr>
              <a:t>Antes de empezar</a:t>
            </a:r>
          </a:p>
          <a:p>
            <a:pPr algn="l">
              <a:buFont typeface="+mj-lt"/>
              <a:buAutoNum type="arabicPeriod"/>
            </a:pPr>
            <a:r>
              <a:rPr lang="es-ES" sz="20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" charset="0"/>
                <a:cs typeface="Helvetica" charset="0"/>
              </a:rPr>
              <a:t>Pasos para realizar la solicitud</a:t>
            </a:r>
          </a:p>
          <a:p>
            <a:pPr algn="l">
              <a:buFont typeface="+mj-lt"/>
              <a:buAutoNum type="arabicPeriod"/>
            </a:pPr>
            <a:r>
              <a:rPr lang="es-ES" sz="20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" charset="0"/>
                <a:cs typeface="Helvetica" charset="0"/>
              </a:rPr>
              <a:t>Rellenar Formulario</a:t>
            </a:r>
          </a:p>
          <a:p>
            <a:pPr marL="457200" lvl="1" indent="0">
              <a:buNone/>
            </a:pPr>
            <a:r>
              <a:rPr lang="es-ES" sz="2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" charset="0"/>
                <a:cs typeface="Helvetica" charset="0"/>
              </a:rPr>
              <a:t>3.1. Formulario Datos generales	</a:t>
            </a:r>
          </a:p>
          <a:p>
            <a:pPr algn="l">
              <a:buFont typeface="+mj-lt"/>
              <a:buAutoNum type="arabicPeriod"/>
            </a:pPr>
            <a:r>
              <a:rPr lang="es-ES" sz="20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" charset="0"/>
                <a:cs typeface="Helvetica" charset="0"/>
              </a:rPr>
              <a:t>Documentar</a:t>
            </a:r>
          </a:p>
          <a:p>
            <a:pPr algn="l">
              <a:buFont typeface="+mj-lt"/>
              <a:buAutoNum type="arabicPeriod"/>
            </a:pP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" charset="0"/>
                <a:cs typeface="Helvetica" charset="0"/>
              </a:rPr>
              <a:t>Validar</a:t>
            </a:r>
            <a:endParaRPr lang="es-ES" sz="2000" b="1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Helvetica" charset="0"/>
              <a:cs typeface="Helvetica" charset="0"/>
            </a:endParaRPr>
          </a:p>
          <a:p>
            <a:pPr algn="l">
              <a:buFont typeface="+mj-lt"/>
              <a:buAutoNum type="arabicPeriod"/>
            </a:pPr>
            <a:r>
              <a:rPr lang="es-ES" sz="20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" charset="0"/>
                <a:cs typeface="Helvetica" charset="0"/>
              </a:rPr>
              <a:t>Imprimir</a:t>
            </a:r>
          </a:p>
          <a:p>
            <a:pPr algn="l">
              <a:buFont typeface="+mj-lt"/>
              <a:buAutoNum type="arabicPeriod"/>
            </a:pP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" charset="0"/>
                <a:cs typeface="Helvetica" charset="0"/>
              </a:rPr>
              <a:t>Carpeta ciudadana</a:t>
            </a:r>
            <a:endParaRPr lang="es-ES" sz="2000" b="1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Helvetica" charset="0"/>
              <a:cs typeface="Helvetica" charset="0"/>
            </a:endParaRPr>
          </a:p>
          <a:p>
            <a:pPr marL="0" indent="0" algn="l">
              <a:buNone/>
            </a:pPr>
            <a:endParaRPr lang="es-ES" sz="1200" b="1" noProof="0" dirty="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914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6F73B-D713-9AB0-AE69-0811D6592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885EE4E-A899-28E0-04E8-390C9D73B0BB}"/>
              </a:ext>
            </a:extLst>
          </p:cNvPr>
          <p:cNvSpPr txBox="1"/>
          <p:nvPr/>
        </p:nvSpPr>
        <p:spPr>
          <a:xfrm>
            <a:off x="176563" y="933435"/>
            <a:ext cx="1101531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dirty="0"/>
              <a:t>Aparecerá el </a:t>
            </a:r>
            <a:r>
              <a:rPr lang="es-ES" b="1" dirty="0"/>
              <a:t>documento</a:t>
            </a:r>
            <a:r>
              <a:rPr lang="es-ES" dirty="0"/>
              <a:t> </a:t>
            </a:r>
            <a:r>
              <a:rPr lang="es-ES" b="1" dirty="0"/>
              <a:t>anexado</a:t>
            </a:r>
            <a:r>
              <a:rPr lang="es-ES" dirty="0"/>
              <a:t>. </a:t>
            </a:r>
          </a:p>
          <a:p>
            <a:pPr algn="just"/>
            <a:r>
              <a:rPr lang="es-ES" dirty="0"/>
              <a:t>Si se desea </a:t>
            </a:r>
            <a:r>
              <a:rPr lang="es-ES" b="1" dirty="0"/>
              <a:t>adjuntar</a:t>
            </a:r>
            <a:r>
              <a:rPr lang="es-ES" dirty="0"/>
              <a:t> más documentos, se deberá realizar la misma operación.</a:t>
            </a:r>
          </a:p>
          <a:p>
            <a:pPr algn="just"/>
            <a:endParaRPr lang="es-ES" noProof="0" dirty="0">
              <a:ea typeface="Calibri"/>
              <a:cs typeface="Calibri"/>
            </a:endParaRPr>
          </a:p>
          <a:p>
            <a:pPr algn="just"/>
            <a:endParaRPr lang="es-E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1D866F3-CBC1-7555-12E2-5ABEF884CB4A}"/>
              </a:ext>
            </a:extLst>
          </p:cNvPr>
          <p:cNvSpPr txBox="1"/>
          <p:nvPr/>
        </p:nvSpPr>
        <p:spPr>
          <a:xfrm>
            <a:off x="0" y="60603"/>
            <a:ext cx="6119812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3200" b="1" dirty="0">
                <a:latin typeface="Roboto"/>
                <a:ea typeface="Roboto"/>
                <a:cs typeface="Roboto"/>
              </a:rPr>
              <a:t>4.2</a:t>
            </a:r>
            <a:r>
              <a:rPr lang="es-ES" sz="3200" b="1" noProof="0" dirty="0">
                <a:latin typeface="Roboto"/>
                <a:ea typeface="Roboto"/>
                <a:cs typeface="Roboto"/>
              </a:rPr>
              <a:t> Documentar. 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Anexar fichero</a:t>
            </a:r>
            <a:endParaRPr lang="es-ES" sz="3200" b="1" noProof="0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6DDE14-0807-0213-F07E-B1F2005D9B26}"/>
              </a:ext>
            </a:extLst>
          </p:cNvPr>
          <p:cNvSpPr txBox="1"/>
          <p:nvPr/>
        </p:nvSpPr>
        <p:spPr>
          <a:xfrm>
            <a:off x="4216644" y="5508447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Si está todo correcto, se pulsa </a:t>
            </a:r>
            <a:r>
              <a:rPr lang="es-ES" b="1" dirty="0"/>
              <a:t>continuar</a:t>
            </a:r>
            <a:r>
              <a:rPr lang="es-ES" dirty="0"/>
              <a:t>.</a:t>
            </a:r>
            <a:endParaRPr lang="en-US" dirty="0"/>
          </a:p>
        </p:txBody>
      </p:sp>
      <p:cxnSp>
        <p:nvCxnSpPr>
          <p:cNvPr id="8" name="Conector recto de flecha 5">
            <a:extLst>
              <a:ext uri="{FF2B5EF4-FFF2-40B4-BE49-F238E27FC236}">
                <a16:creationId xmlns:a16="http://schemas.microsoft.com/office/drawing/2014/main" id="{A5435DAB-E85C-FDE6-4622-1E60A2EC96EF}"/>
              </a:ext>
            </a:extLst>
          </p:cNvPr>
          <p:cNvCxnSpPr>
            <a:cxnSpLocks/>
          </p:cNvCxnSpPr>
          <p:nvPr/>
        </p:nvCxnSpPr>
        <p:spPr>
          <a:xfrm flipH="1" flipV="1">
            <a:off x="4891433" y="4551239"/>
            <a:ext cx="365828" cy="845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6DBC443C-B141-1B0B-14BA-E13946718B08}"/>
              </a:ext>
            </a:extLst>
          </p:cNvPr>
          <p:cNvSpPr txBox="1"/>
          <p:nvPr/>
        </p:nvSpPr>
        <p:spPr>
          <a:xfrm>
            <a:off x="9941303" y="2704316"/>
            <a:ext cx="21871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Una</a:t>
            </a:r>
            <a:r>
              <a:rPr lang="es-ES" noProof="0" dirty="0"/>
              <a:t> vez anexado también se puede </a:t>
            </a:r>
            <a:r>
              <a:rPr lang="es-ES" b="1" noProof="0" dirty="0"/>
              <a:t>eliminar</a:t>
            </a:r>
            <a:r>
              <a:rPr lang="es-ES" noProof="0" dirty="0"/>
              <a:t> el documento pulsando el icono de la papelera</a:t>
            </a:r>
            <a:endParaRPr lang="es-ES" dirty="0"/>
          </a:p>
        </p:txBody>
      </p:sp>
      <p:cxnSp>
        <p:nvCxnSpPr>
          <p:cNvPr id="16" name="Conector recto de flecha 5">
            <a:extLst>
              <a:ext uri="{FF2B5EF4-FFF2-40B4-BE49-F238E27FC236}">
                <a16:creationId xmlns:a16="http://schemas.microsoft.com/office/drawing/2014/main" id="{C8AEFCAD-1607-EAFD-9F58-CAC6414D6754}"/>
              </a:ext>
            </a:extLst>
          </p:cNvPr>
          <p:cNvCxnSpPr>
            <a:cxnSpLocks/>
          </p:cNvCxnSpPr>
          <p:nvPr/>
        </p:nvCxnSpPr>
        <p:spPr>
          <a:xfrm flipH="1" flipV="1">
            <a:off x="9632965" y="2967514"/>
            <a:ext cx="308338" cy="461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10377464-4182-1228-63F1-9E5F1023D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587" y="1752100"/>
            <a:ext cx="8959692" cy="226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04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4FCF8-4B75-4EB7-F7B0-C2D320F93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E80537BC-B3B9-D045-C279-4F54B0753D9D}"/>
              </a:ext>
            </a:extLst>
          </p:cNvPr>
          <p:cNvSpPr txBox="1"/>
          <p:nvPr/>
        </p:nvSpPr>
        <p:spPr>
          <a:xfrm>
            <a:off x="296926" y="853814"/>
            <a:ext cx="10566734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 dirty="0"/>
              <a:t>Aparecerá una lista con </a:t>
            </a:r>
            <a:r>
              <a:rPr lang="es-ES" dirty="0"/>
              <a:t>el </a:t>
            </a:r>
            <a:r>
              <a:rPr lang="es-ES" b="1" dirty="0"/>
              <a:t>formulario</a:t>
            </a:r>
            <a:r>
              <a:rPr lang="es-ES" dirty="0"/>
              <a:t> y </a:t>
            </a:r>
            <a:r>
              <a:rPr lang="es-ES" b="1" dirty="0"/>
              <a:t>anexos</a:t>
            </a:r>
            <a:r>
              <a:rPr lang="es-ES" noProof="0" dirty="0"/>
              <a:t>.</a:t>
            </a:r>
          </a:p>
          <a:p>
            <a:pPr algn="just"/>
            <a:endParaRPr lang="es-ES" noProof="0" dirty="0"/>
          </a:p>
          <a:p>
            <a:pPr algn="just"/>
            <a:endParaRPr lang="es-ES" noProof="0" dirty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340228B-4D27-1B02-2956-85601DF0E79D}"/>
              </a:ext>
            </a:extLst>
          </p:cNvPr>
          <p:cNvSpPr txBox="1"/>
          <p:nvPr/>
        </p:nvSpPr>
        <p:spPr>
          <a:xfrm>
            <a:off x="144366" y="143977"/>
            <a:ext cx="6119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Validar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E74748-F4E6-9B37-B409-B9D9E7EF62EE}"/>
              </a:ext>
            </a:extLst>
          </p:cNvPr>
          <p:cNvSpPr txBox="1"/>
          <p:nvPr/>
        </p:nvSpPr>
        <p:spPr>
          <a:xfrm>
            <a:off x="6683942" y="5390634"/>
            <a:ext cx="399127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Si se quiere </a:t>
            </a:r>
            <a:r>
              <a:rPr lang="es-ES" b="1" dirty="0"/>
              <a:t>continuar</a:t>
            </a:r>
            <a:r>
              <a:rPr lang="es-ES" dirty="0"/>
              <a:t>, se pulsa Registra y redirigirá a la Firma electrónica.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CE7E58-76A8-B7BE-BB3F-8350E9FBF382}"/>
              </a:ext>
            </a:extLst>
          </p:cNvPr>
          <p:cNvSpPr txBox="1"/>
          <p:nvPr/>
        </p:nvSpPr>
        <p:spPr>
          <a:xfrm>
            <a:off x="3520978" y="5320642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Si se quiere </a:t>
            </a:r>
            <a:r>
              <a:rPr lang="es-ES" b="1" dirty="0"/>
              <a:t>volver al paso anterior,</a:t>
            </a:r>
            <a:r>
              <a:rPr lang="es-ES" dirty="0"/>
              <a:t> se puede pulsar la flecha en color negro al lado de Registra.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144D07-1C10-26EC-2439-30ED4D6939D8}"/>
              </a:ext>
            </a:extLst>
          </p:cNvPr>
          <p:cNvSpPr txBox="1"/>
          <p:nvPr/>
        </p:nvSpPr>
        <p:spPr>
          <a:xfrm>
            <a:off x="443182" y="2424767"/>
            <a:ext cx="1576237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Si se quiere revisar algún </a:t>
            </a:r>
            <a:r>
              <a:rPr lang="es-ES" b="1" dirty="0"/>
              <a:t>formulario</a:t>
            </a:r>
            <a:r>
              <a:rPr lang="es-ES" dirty="0"/>
              <a:t> o </a:t>
            </a:r>
            <a:r>
              <a:rPr lang="es-ES" b="1" dirty="0"/>
              <a:t>anexos</a:t>
            </a:r>
            <a:r>
              <a:rPr lang="es-ES" dirty="0"/>
              <a:t> aportados, se puede pulsar sobre ellos para verlo, se </a:t>
            </a:r>
            <a:r>
              <a:rPr lang="es-ES" b="1" dirty="0"/>
              <a:t>descargará</a:t>
            </a:r>
            <a:r>
              <a:rPr lang="es-ES" dirty="0"/>
              <a:t> un PDF.</a:t>
            </a:r>
            <a:r>
              <a:rPr lang="en-US" dirty="0"/>
              <a:t>​</a:t>
            </a:r>
          </a:p>
          <a:p>
            <a:r>
              <a:rPr lang="es-ES" dirty="0"/>
              <a:t>​</a:t>
            </a:r>
          </a:p>
        </p:txBody>
      </p:sp>
      <p:cxnSp>
        <p:nvCxnSpPr>
          <p:cNvPr id="9" name="Conector recto de flecha 5">
            <a:extLst>
              <a:ext uri="{FF2B5EF4-FFF2-40B4-BE49-F238E27FC236}">
                <a16:creationId xmlns:a16="http://schemas.microsoft.com/office/drawing/2014/main" id="{8AFD89D3-1612-3E62-FEC5-28EBAC298C86}"/>
              </a:ext>
            </a:extLst>
          </p:cNvPr>
          <p:cNvCxnSpPr>
            <a:cxnSpLocks/>
          </p:cNvCxnSpPr>
          <p:nvPr/>
        </p:nvCxnSpPr>
        <p:spPr>
          <a:xfrm flipV="1">
            <a:off x="1720438" y="2841171"/>
            <a:ext cx="1186048" cy="587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5">
            <a:extLst>
              <a:ext uri="{FF2B5EF4-FFF2-40B4-BE49-F238E27FC236}">
                <a16:creationId xmlns:a16="http://schemas.microsoft.com/office/drawing/2014/main" id="{C3FB3F07-A41F-48D0-2DE6-0235629E5228}"/>
              </a:ext>
            </a:extLst>
          </p:cNvPr>
          <p:cNvCxnSpPr>
            <a:cxnSpLocks/>
          </p:cNvCxnSpPr>
          <p:nvPr/>
        </p:nvCxnSpPr>
        <p:spPr>
          <a:xfrm flipH="1" flipV="1">
            <a:off x="6991109" y="5320642"/>
            <a:ext cx="454325" cy="154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FA05AFDD-54DF-6EA5-B3FE-829CAE864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272" y="1260772"/>
            <a:ext cx="7107356" cy="390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07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A2AA7-A390-A3BF-640B-72935A45D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91EE532A-CE39-CD56-4435-3BFC0C150817}"/>
              </a:ext>
            </a:extLst>
          </p:cNvPr>
          <p:cNvSpPr txBox="1"/>
          <p:nvPr/>
        </p:nvSpPr>
        <p:spPr>
          <a:xfrm>
            <a:off x="351194" y="2551836"/>
            <a:ext cx="2397577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 dirty="0"/>
              <a:t>Aparecerá una pantalla indicando que la </a:t>
            </a:r>
            <a:r>
              <a:rPr lang="es-ES" b="1" noProof="0" dirty="0"/>
              <a:t>operación</a:t>
            </a:r>
            <a:r>
              <a:rPr lang="es-ES" noProof="0" dirty="0"/>
              <a:t> ha sido </a:t>
            </a:r>
            <a:r>
              <a:rPr lang="es-ES" b="1" noProof="0" dirty="0"/>
              <a:t>realizada</a:t>
            </a:r>
            <a:r>
              <a:rPr lang="es-ES" noProof="0" dirty="0"/>
              <a:t>. Pulsar aceptar</a:t>
            </a:r>
            <a:endParaRPr lang="es-ES" noProof="0" dirty="0">
              <a:ea typeface="Calibri"/>
              <a:cs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59B2CE9-3431-3298-D898-FD94C476F02F}"/>
              </a:ext>
            </a:extLst>
          </p:cNvPr>
          <p:cNvSpPr txBox="1"/>
          <p:nvPr/>
        </p:nvSpPr>
        <p:spPr>
          <a:xfrm>
            <a:off x="144366" y="114241"/>
            <a:ext cx="111441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Validar</a:t>
            </a:r>
            <a:endParaRPr lang="es-ES" sz="3200" b="1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A8BB531-3C7B-8E07-08F8-264C7830F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798" y="1117935"/>
            <a:ext cx="7832933" cy="430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6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4526B-36C1-E35D-6962-94091ED15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C40F5D6-F971-60BE-AB2F-01871389577E}"/>
              </a:ext>
            </a:extLst>
          </p:cNvPr>
          <p:cNvSpPr txBox="1"/>
          <p:nvPr/>
        </p:nvSpPr>
        <p:spPr>
          <a:xfrm>
            <a:off x="166116" y="139184"/>
            <a:ext cx="6119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</a:t>
            </a:r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Imprimir</a:t>
            </a:r>
            <a:endParaRPr lang="es-ES" sz="3200" b="1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CuadroTexto 11">
            <a:extLst>
              <a:ext uri="{FF2B5EF4-FFF2-40B4-BE49-F238E27FC236}">
                <a16:creationId xmlns:a16="http://schemas.microsoft.com/office/drawing/2014/main" id="{760E852E-32B0-9D0D-ECD9-8A624217EA6D}"/>
              </a:ext>
            </a:extLst>
          </p:cNvPr>
          <p:cNvSpPr txBox="1"/>
          <p:nvPr/>
        </p:nvSpPr>
        <p:spPr>
          <a:xfrm>
            <a:off x="9215655" y="3154732"/>
            <a:ext cx="2595134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noProof="0" dirty="0"/>
              <a:t>Aparecerá el </a:t>
            </a:r>
            <a:r>
              <a:rPr lang="es-ES" b="1" noProof="0" dirty="0"/>
              <a:t>documento</a:t>
            </a:r>
            <a:r>
              <a:rPr lang="es-ES" noProof="0" dirty="0"/>
              <a:t> que se deberá </a:t>
            </a:r>
            <a:r>
              <a:rPr lang="es-ES" b="1" noProof="0" dirty="0"/>
              <a:t>descargar</a:t>
            </a:r>
            <a:r>
              <a:rPr lang="es-ES" noProof="0" dirty="0"/>
              <a:t> en </a:t>
            </a:r>
            <a:r>
              <a:rPr lang="es-ES" b="1" noProof="0" dirty="0" err="1"/>
              <a:t>pdf</a:t>
            </a:r>
            <a:r>
              <a:rPr lang="es-ES" noProof="0" dirty="0"/>
              <a:t>  e imprimir pulsando el icono de las flechas.</a:t>
            </a:r>
            <a:endParaRPr lang="es-ES" noProof="0" dirty="0">
              <a:ea typeface="Calibri"/>
              <a:cs typeface="Calibri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FD00C7B-1032-FC24-40FC-D1D0AB058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04" y="1572083"/>
            <a:ext cx="8399410" cy="249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26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DCA50-1E5F-EB97-5F08-88CD76617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B9D9D5CA-8A6C-6D54-C8B8-EB97F3556813}"/>
              </a:ext>
            </a:extLst>
          </p:cNvPr>
          <p:cNvSpPr txBox="1"/>
          <p:nvPr/>
        </p:nvSpPr>
        <p:spPr>
          <a:xfrm>
            <a:off x="162295" y="941191"/>
            <a:ext cx="1158171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 dirty="0"/>
              <a:t>En el </a:t>
            </a:r>
            <a:r>
              <a:rPr lang="es-ES" b="1" noProof="0" dirty="0"/>
              <a:t>documento</a:t>
            </a:r>
            <a:r>
              <a:rPr lang="es-ES" noProof="0" dirty="0"/>
              <a:t> constará el organismo, el NIF de quien presentó la solicitud, fecha, y asunto. </a:t>
            </a:r>
          </a:p>
          <a:p>
            <a:pPr algn="just"/>
            <a:r>
              <a:rPr lang="es-ES" dirty="0"/>
              <a:t>Como esta solicitud se realizó sin firma electrónica, no es un justificante de Registro.</a:t>
            </a:r>
            <a:endParaRPr lang="es-ES" noProof="0" dirty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0CF38B4-B92F-48A8-F592-CE17B80A7973}"/>
              </a:ext>
            </a:extLst>
          </p:cNvPr>
          <p:cNvSpPr txBox="1"/>
          <p:nvPr/>
        </p:nvSpPr>
        <p:spPr>
          <a:xfrm>
            <a:off x="166116" y="139184"/>
            <a:ext cx="6119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</a:t>
            </a:r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.1 Imprimir</a:t>
            </a:r>
            <a:endParaRPr lang="es-ES" sz="3200" b="1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276CA88-61CD-EA10-8DD2-5E0022AE1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356" y="1804754"/>
            <a:ext cx="7461374" cy="429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48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AC3C3-4FFF-B1A4-A136-F6716D0AD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98DC5C97-E87C-5EB4-29DF-CFF512D37928}"/>
              </a:ext>
            </a:extLst>
          </p:cNvPr>
          <p:cNvSpPr txBox="1"/>
          <p:nvPr/>
        </p:nvSpPr>
        <p:spPr>
          <a:xfrm>
            <a:off x="162266" y="906325"/>
            <a:ext cx="1234216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 dirty="0">
                <a:ea typeface="Calibri"/>
                <a:cs typeface="Calibri"/>
              </a:rPr>
              <a:t>En el </a:t>
            </a:r>
            <a:r>
              <a:rPr lang="es-ES" b="1" noProof="0" dirty="0">
                <a:ea typeface="Calibri"/>
                <a:cs typeface="Calibri"/>
              </a:rPr>
              <a:t>justificante</a:t>
            </a:r>
            <a:r>
              <a:rPr lang="es-ES" noProof="0" dirty="0">
                <a:ea typeface="Calibri"/>
                <a:cs typeface="Calibri"/>
              </a:rPr>
              <a:t> se describe la documentación anexada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0D529F5-0A8B-121F-0C0D-545AB86F94E3}"/>
              </a:ext>
            </a:extLst>
          </p:cNvPr>
          <p:cNvSpPr txBox="1"/>
          <p:nvPr/>
        </p:nvSpPr>
        <p:spPr>
          <a:xfrm>
            <a:off x="166116" y="139184"/>
            <a:ext cx="6119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6.1 Imprimir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B0B4FBE-76D6-9860-AD39-4DFAE8C03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578" y="2176287"/>
            <a:ext cx="7392432" cy="25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96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7CFC8-5DF8-C169-E877-CB5F82449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79692265-8FAA-89E3-A88C-11D42AFE0AF8}"/>
              </a:ext>
            </a:extLst>
          </p:cNvPr>
          <p:cNvSpPr txBox="1"/>
          <p:nvPr/>
        </p:nvSpPr>
        <p:spPr>
          <a:xfrm>
            <a:off x="162773" y="923378"/>
            <a:ext cx="1155065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dirty="0"/>
              <a:t>Anexa </a:t>
            </a:r>
            <a:r>
              <a:rPr lang="es-ES" noProof="0" dirty="0"/>
              <a:t>el </a:t>
            </a:r>
            <a:r>
              <a:rPr lang="es-ES" b="1" noProof="0" dirty="0"/>
              <a:t>formulario de datos generales </a:t>
            </a:r>
            <a:r>
              <a:rPr lang="es-ES" noProof="0" dirty="0"/>
              <a:t>rellenado</a:t>
            </a:r>
            <a:endParaRPr lang="es-ES" noProof="0" dirty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9B819B1-9F52-664B-09F6-776A8470D9EB}"/>
              </a:ext>
            </a:extLst>
          </p:cNvPr>
          <p:cNvSpPr txBox="1"/>
          <p:nvPr/>
        </p:nvSpPr>
        <p:spPr>
          <a:xfrm>
            <a:off x="166116" y="139184"/>
            <a:ext cx="6119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6.1 Imprimir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401A3C5-B1F1-9445-CF39-87EB2B5EE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755" y="1331676"/>
            <a:ext cx="5647695" cy="482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854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653FB-0D41-7222-F513-F40B84D11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38441D84-2FDF-937A-6666-D0835BCE48AF}"/>
              </a:ext>
            </a:extLst>
          </p:cNvPr>
          <p:cNvSpPr txBox="1"/>
          <p:nvPr/>
        </p:nvSpPr>
        <p:spPr>
          <a:xfrm>
            <a:off x="162773" y="923378"/>
            <a:ext cx="1155065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dirty="0"/>
              <a:t>Anexa </a:t>
            </a:r>
            <a:r>
              <a:rPr lang="es-ES" noProof="0" dirty="0"/>
              <a:t>el </a:t>
            </a:r>
            <a:r>
              <a:rPr lang="es-ES" b="1" noProof="0" dirty="0"/>
              <a:t>formulario de datos generales </a:t>
            </a:r>
            <a:r>
              <a:rPr lang="es-ES" noProof="0" dirty="0"/>
              <a:t>rellenado.</a:t>
            </a:r>
            <a:endParaRPr lang="es-ES" noProof="0" dirty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537238B-CEA3-5C4F-F801-B7C1246EE305}"/>
              </a:ext>
            </a:extLst>
          </p:cNvPr>
          <p:cNvSpPr txBox="1"/>
          <p:nvPr/>
        </p:nvSpPr>
        <p:spPr>
          <a:xfrm>
            <a:off x="166116" y="139184"/>
            <a:ext cx="6119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6.1 Imprimir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C5FAFF6-D923-7388-1338-A6C74A94D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478" y="1539778"/>
            <a:ext cx="6464632" cy="377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750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D61E9-2A3B-3482-5C14-FFC2577DB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E6AE338D-3206-915E-EE1A-F27FF58B3CBA}"/>
              </a:ext>
            </a:extLst>
          </p:cNvPr>
          <p:cNvSpPr txBox="1"/>
          <p:nvPr/>
        </p:nvSpPr>
        <p:spPr>
          <a:xfrm>
            <a:off x="162773" y="923378"/>
            <a:ext cx="1155065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dirty="0"/>
              <a:t>Anexa </a:t>
            </a:r>
            <a:r>
              <a:rPr lang="es-ES" noProof="0" dirty="0"/>
              <a:t>el </a:t>
            </a:r>
            <a:r>
              <a:rPr lang="es-ES" b="1" noProof="0" dirty="0"/>
              <a:t>formulario de datos </a:t>
            </a:r>
            <a:r>
              <a:rPr lang="es-ES" b="1" noProof="0"/>
              <a:t>generales </a:t>
            </a:r>
            <a:r>
              <a:rPr lang="es-ES" noProof="0"/>
              <a:t>rellenado.</a:t>
            </a:r>
            <a:endParaRPr lang="es-ES" noProof="0" dirty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72DD168-C089-FF04-759E-DB31BC398515}"/>
              </a:ext>
            </a:extLst>
          </p:cNvPr>
          <p:cNvSpPr txBox="1"/>
          <p:nvPr/>
        </p:nvSpPr>
        <p:spPr>
          <a:xfrm>
            <a:off x="166116" y="139184"/>
            <a:ext cx="6119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6.1 Imprimir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3FF0116-721D-540C-5020-F38A55ADC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258" y="1562100"/>
            <a:ext cx="5340407" cy="450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101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35055-8051-26BF-5D4A-4AF6CFEE9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1B204C09-E76A-6427-BC6B-566E7516733B}"/>
              </a:ext>
            </a:extLst>
          </p:cNvPr>
          <p:cNvSpPr txBox="1"/>
          <p:nvPr/>
        </p:nvSpPr>
        <p:spPr>
          <a:xfrm>
            <a:off x="162614" y="834541"/>
            <a:ext cx="1179475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>
                <a:ea typeface="Calibri"/>
                <a:cs typeface="Calibri"/>
              </a:rPr>
              <a:t>Mediante la  URL de carpeta ciudadana de la Generalitat (</a:t>
            </a:r>
            <a:r>
              <a:rPr lang="es-ES" noProof="0">
                <a:ea typeface="+mn-lt"/>
                <a:cs typeface="+mn-lt"/>
                <a:hlinkClick r:id="rId2"/>
              </a:rPr>
              <a:t>Carpeta </a:t>
            </a:r>
            <a:r>
              <a:rPr lang="es-ES" noProof="0" err="1">
                <a:ea typeface="+mn-lt"/>
                <a:cs typeface="+mn-lt"/>
                <a:hlinkClick r:id="rId2"/>
              </a:rPr>
              <a:t>Ciutadana</a:t>
            </a:r>
            <a:r>
              <a:rPr lang="es-ES" noProof="0">
                <a:ea typeface="+mn-lt"/>
                <a:cs typeface="+mn-lt"/>
                <a:hlinkClick r:id="rId2"/>
              </a:rPr>
              <a:t> - GVA</a:t>
            </a:r>
            <a:r>
              <a:rPr lang="es-ES" noProof="0">
                <a:ea typeface="Calibri"/>
                <a:cs typeface="Calibri"/>
              </a:rPr>
              <a:t>)  se podrá acceder a las solicitudes de</a:t>
            </a:r>
            <a:r>
              <a:rPr lang="es-ES" b="1" noProof="0">
                <a:ea typeface="Calibri"/>
                <a:cs typeface="Calibri"/>
              </a:rPr>
              <a:t> los trámites que hemos realizado y las notificaciones relacionadas con cada uno de ellos</a:t>
            </a:r>
            <a:r>
              <a:rPr lang="es-ES" noProof="0">
                <a:ea typeface="Calibri"/>
                <a:cs typeface="Calibri"/>
              </a:rPr>
              <a:t>, utilizando bien el sistema </a:t>
            </a:r>
            <a:r>
              <a:rPr lang="es-ES" b="1" noProof="0" err="1">
                <a:ea typeface="Calibri"/>
                <a:cs typeface="Calibri"/>
              </a:rPr>
              <a:t>Cl@ve</a:t>
            </a:r>
            <a:r>
              <a:rPr lang="es-ES" noProof="0">
                <a:ea typeface="Calibri"/>
                <a:cs typeface="Calibri"/>
              </a:rPr>
              <a:t> o nuestro </a:t>
            </a:r>
            <a:r>
              <a:rPr lang="es-ES" b="1" noProof="0">
                <a:ea typeface="Calibri"/>
                <a:cs typeface="Calibri"/>
              </a:rPr>
              <a:t>certificado digital. </a:t>
            </a:r>
            <a:r>
              <a:rPr lang="es-ES" noProof="0">
                <a:ea typeface="Calibri"/>
                <a:cs typeface="Calibri"/>
              </a:rPr>
              <a:t>Pudiendo de esta forma acceder en cualquier momento a la documentación en caso de necesidad o pérdida.</a:t>
            </a:r>
            <a:endParaRPr lang="es-ES" noProof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952C272-0B04-87EC-5025-A818A810F1DD}"/>
              </a:ext>
            </a:extLst>
          </p:cNvPr>
          <p:cNvSpPr txBox="1"/>
          <p:nvPr/>
        </p:nvSpPr>
        <p:spPr>
          <a:xfrm>
            <a:off x="166116" y="139184"/>
            <a:ext cx="6119812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3200" b="1" dirty="0">
                <a:latin typeface="Roboto"/>
                <a:ea typeface="Roboto"/>
                <a:cs typeface="Roboto"/>
              </a:rPr>
              <a:t>7. Carpeta ciudadana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4BB812E-80EC-ADD1-C323-0C31966E04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1" t="5384" b="-278"/>
          <a:stretch>
            <a:fillRect/>
          </a:stretch>
        </p:blipFill>
        <p:spPr>
          <a:xfrm>
            <a:off x="2262265" y="2072846"/>
            <a:ext cx="7668645" cy="371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479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EE23A11-965F-7320-2A09-93D5FC9B562C}"/>
              </a:ext>
            </a:extLst>
          </p:cNvPr>
          <p:cNvSpPr txBox="1"/>
          <p:nvPr/>
        </p:nvSpPr>
        <p:spPr>
          <a:xfrm>
            <a:off x="100361" y="115213"/>
            <a:ext cx="11853746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s-ES" sz="3200" b="1" noProof="0">
                <a:latin typeface="Roboto"/>
                <a:ea typeface="Roboto"/>
                <a:cs typeface="Roboto"/>
              </a:rPr>
              <a:t>1.1 Antes de empezar. Preparación.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E88774F-AB6D-A943-112E-F1B4392B6A88}"/>
              </a:ext>
            </a:extLst>
          </p:cNvPr>
          <p:cNvSpPr txBox="1"/>
          <p:nvPr/>
        </p:nvSpPr>
        <p:spPr>
          <a:xfrm>
            <a:off x="0" y="835006"/>
            <a:ext cx="10640717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endParaRPr lang="es-ES" noProof="0"/>
          </a:p>
          <a:p>
            <a:pPr algn="just"/>
            <a:endParaRPr lang="es-ES" noProof="0"/>
          </a:p>
          <a:p>
            <a:pPr algn="just"/>
            <a:endParaRPr lang="es-ES" noProof="0"/>
          </a:p>
          <a:p>
            <a:pPr algn="just"/>
            <a:endParaRPr lang="es-ES" noProof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8A78DAB-8E0B-1048-E5A7-8E09AB210AD5}"/>
              </a:ext>
            </a:extLst>
          </p:cNvPr>
          <p:cNvSpPr txBox="1"/>
          <p:nvPr/>
        </p:nvSpPr>
        <p:spPr>
          <a:xfrm>
            <a:off x="340156" y="958840"/>
            <a:ext cx="11626945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 dirty="0"/>
              <a:t>Este trámite se realiza desde la</a:t>
            </a:r>
            <a:r>
              <a:rPr lang="es-ES" dirty="0"/>
              <a:t> URL (acceso</a:t>
            </a:r>
            <a:r>
              <a:rPr lang="es-ES" noProof="0" dirty="0"/>
              <a:t> </a:t>
            </a:r>
            <a:r>
              <a:rPr lang="es-E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aquí</a:t>
            </a:r>
            <a:r>
              <a:rPr lang="es-ES" dirty="0"/>
              <a:t>).</a:t>
            </a:r>
            <a:r>
              <a:rPr lang="es-ES" noProof="0" dirty="0"/>
              <a:t> </a:t>
            </a:r>
          </a:p>
          <a:p>
            <a:pPr algn="just"/>
            <a:r>
              <a:rPr lang="es-ES" dirty="0"/>
              <a:t>Para más información consultar </a:t>
            </a:r>
            <a:r>
              <a:rPr lang="es-ES" dirty="0">
                <a:hlinkClick r:id="rId3"/>
              </a:rPr>
              <a:t>Para comenzar - Sede </a:t>
            </a:r>
            <a:r>
              <a:rPr lang="es-ES" dirty="0" err="1">
                <a:hlinkClick r:id="rId3"/>
              </a:rPr>
              <a:t>electronica</a:t>
            </a:r>
            <a:r>
              <a:rPr lang="es-ES" dirty="0">
                <a:hlinkClick r:id="rId3"/>
              </a:rPr>
              <a:t> - Generalitat Valenciana</a:t>
            </a:r>
            <a:r>
              <a:rPr lang="es-ES" noProof="0" dirty="0"/>
              <a:t> </a:t>
            </a:r>
            <a:endParaRPr lang="es-ES" noProof="0" dirty="0">
              <a:ea typeface="Calibri"/>
              <a:cs typeface="Calibri"/>
            </a:endParaRPr>
          </a:p>
          <a:p>
            <a:endParaRPr lang="es-ES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5AE45A-4E3D-CC7E-CFC9-9902051B6D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698" y="1726996"/>
            <a:ext cx="11113071" cy="417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038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5388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D71E0-315B-EE03-4AFA-B3A1F54E4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567C4746-4F9B-296B-8E26-598414012416}"/>
              </a:ext>
            </a:extLst>
          </p:cNvPr>
          <p:cNvSpPr txBox="1"/>
          <p:nvPr/>
        </p:nvSpPr>
        <p:spPr>
          <a:xfrm>
            <a:off x="427395" y="2690812"/>
            <a:ext cx="2751234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/>
              <a:t>Si</a:t>
            </a:r>
            <a:r>
              <a:rPr lang="es-ES" noProof="0"/>
              <a:t> aparece la siguiente pantalla informando de un error</a:t>
            </a:r>
            <a:r>
              <a:rPr lang="es-ES"/>
              <a:t>,</a:t>
            </a:r>
            <a:r>
              <a:rPr lang="es-ES" b="1" noProof="0"/>
              <a:t> se deberá intentar registrar más tarde</a:t>
            </a:r>
            <a:r>
              <a:rPr lang="es-ES" noProof="0"/>
              <a:t>.</a:t>
            </a:r>
          </a:p>
          <a:p>
            <a:endParaRPr lang="es-ES" noProof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8FDE033-83CD-8D08-0B92-73A31A4104F0}"/>
              </a:ext>
            </a:extLst>
          </p:cNvPr>
          <p:cNvSpPr txBox="1"/>
          <p:nvPr/>
        </p:nvSpPr>
        <p:spPr>
          <a:xfrm>
            <a:off x="97630" y="215384"/>
            <a:ext cx="8322469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3200" b="1" noProof="0">
                <a:latin typeface="Roboto"/>
                <a:ea typeface="Roboto"/>
                <a:cs typeface="Roboto"/>
              </a:rPr>
              <a:t>1.2 Antes de empezar. Errores generales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9FD4A20-924C-A3C1-E0D6-A7271E27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827" y="1568389"/>
            <a:ext cx="7638867" cy="372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33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7A4B9-983B-B7E9-6CCB-1CCB76730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A8F01544-93B9-E31B-A105-B8D7F5F9FBAD}"/>
              </a:ext>
            </a:extLst>
          </p:cNvPr>
          <p:cNvSpPr txBox="1"/>
          <p:nvPr/>
        </p:nvSpPr>
        <p:spPr>
          <a:xfrm>
            <a:off x="7003874" y="5339352"/>
            <a:ext cx="347632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/>
              <a:t>Al volver a acceder a la solicitud, seleccionar Continúa tramitación</a:t>
            </a:r>
          </a:p>
          <a:p>
            <a:endParaRPr lang="es-ES" noProof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F077EB1-9A07-3383-7327-20F5609DC890}"/>
              </a:ext>
            </a:extLst>
          </p:cNvPr>
          <p:cNvSpPr txBox="1"/>
          <p:nvPr/>
        </p:nvSpPr>
        <p:spPr>
          <a:xfrm>
            <a:off x="144365" y="127641"/>
            <a:ext cx="10414778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3200" b="1">
                <a:latin typeface="Roboto"/>
                <a:ea typeface="Roboto"/>
                <a:cs typeface="Roboto"/>
              </a:rPr>
              <a:t>1.3</a:t>
            </a:r>
            <a:r>
              <a:rPr lang="es-ES" sz="3200" b="1" noProof="0">
                <a:latin typeface="Roboto"/>
                <a:ea typeface="Roboto"/>
                <a:cs typeface="Roboto"/>
              </a:rPr>
              <a:t> Antes de empezar. Continuar la tramitación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2F68B1-9211-0B0F-CAEB-5FBE881E1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91" y="2343448"/>
            <a:ext cx="10318492" cy="2006074"/>
          </a:xfrm>
          <a:prstGeom prst="rect">
            <a:avLst/>
          </a:prstGeom>
        </p:spPr>
      </p:pic>
      <p:cxnSp>
        <p:nvCxnSpPr>
          <p:cNvPr id="3" name="Conector recto de flecha 5">
            <a:extLst>
              <a:ext uri="{FF2B5EF4-FFF2-40B4-BE49-F238E27FC236}">
                <a16:creationId xmlns:a16="http://schemas.microsoft.com/office/drawing/2014/main" id="{E247E43F-4AF2-EBAA-EAD6-E8BC73F015AE}"/>
              </a:ext>
            </a:extLst>
          </p:cNvPr>
          <p:cNvCxnSpPr>
            <a:cxnSpLocks/>
          </p:cNvCxnSpPr>
          <p:nvPr/>
        </p:nvCxnSpPr>
        <p:spPr>
          <a:xfrm flipV="1">
            <a:off x="8792462" y="4333145"/>
            <a:ext cx="542936" cy="816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A3EEA463-5D92-C34B-A4E1-A0799C7AD023}"/>
              </a:ext>
            </a:extLst>
          </p:cNvPr>
          <p:cNvSpPr txBox="1"/>
          <p:nvPr/>
        </p:nvSpPr>
        <p:spPr>
          <a:xfrm>
            <a:off x="721590" y="1052512"/>
            <a:ext cx="1025121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dirty="0"/>
              <a:t>Si</a:t>
            </a:r>
            <a:r>
              <a:rPr lang="es-ES" noProof="0" dirty="0"/>
              <a:t> por algún motivo no se finalizó la presentación telemática, al volver a entrar el sistema detectará que tiene una tramitación pendiente y le permitirá continuar. </a:t>
            </a:r>
          </a:p>
          <a:p>
            <a:endParaRPr lang="es-ES" noProof="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5999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2DA4B-4308-8FAB-77B2-70E72E147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CC7B95B-0DCC-15B0-BB13-C468214DC155}"/>
              </a:ext>
            </a:extLst>
          </p:cNvPr>
          <p:cNvSpPr txBox="1"/>
          <p:nvPr/>
        </p:nvSpPr>
        <p:spPr>
          <a:xfrm>
            <a:off x="343545" y="774389"/>
            <a:ext cx="10640717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endParaRPr lang="es-ES" b="0" noProof="0">
              <a:effectLst/>
            </a:endParaRPr>
          </a:p>
          <a:p>
            <a:pPr algn="just"/>
            <a:endParaRPr lang="es-ES" noProof="0"/>
          </a:p>
          <a:p>
            <a:pPr algn="just"/>
            <a:endParaRPr lang="es-ES" noProof="0"/>
          </a:p>
          <a:p>
            <a:pPr algn="just"/>
            <a:endParaRPr lang="es-ES" noProof="0"/>
          </a:p>
          <a:p>
            <a:pPr algn="just"/>
            <a:endParaRPr lang="es-ES" noProof="0"/>
          </a:p>
          <a:p>
            <a:pPr algn="just"/>
            <a:endParaRPr lang="es-ES" noProof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24E8659-5895-20A0-3CCB-E253F2876790}"/>
              </a:ext>
            </a:extLst>
          </p:cNvPr>
          <p:cNvSpPr txBox="1"/>
          <p:nvPr/>
        </p:nvSpPr>
        <p:spPr>
          <a:xfrm>
            <a:off x="533546" y="1042885"/>
            <a:ext cx="111184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noProof="0" dirty="0"/>
              <a:t>A continuación, se accede a la primera pantalla que muestra los pasos necesarios para presentar la solicitud de inscripción. Aparecen los apartados </a:t>
            </a:r>
            <a:r>
              <a:rPr lang="es-ES" b="1" noProof="0" dirty="0"/>
              <a:t>Rellenar</a:t>
            </a:r>
            <a:r>
              <a:rPr lang="es-ES" noProof="0" dirty="0"/>
              <a:t> en el que se debe cumplimentar los formularios. </a:t>
            </a:r>
            <a:r>
              <a:rPr lang="es-ES" b="1" noProof="0" dirty="0"/>
              <a:t>Documentar</a:t>
            </a:r>
            <a:r>
              <a:rPr lang="es-ES" noProof="0" dirty="0"/>
              <a:t> en el que se solicitará que anexe la documentación necesaria para la solicitud. </a:t>
            </a:r>
            <a:r>
              <a:rPr lang="es-ES" b="1" dirty="0"/>
              <a:t>Validar</a:t>
            </a:r>
            <a:r>
              <a:rPr lang="es-ES" noProof="0" dirty="0"/>
              <a:t> en el que se revisará la solicitud. </a:t>
            </a:r>
            <a:r>
              <a:rPr lang="es-ES" b="1" noProof="0" dirty="0"/>
              <a:t>Imprimir </a:t>
            </a:r>
            <a:r>
              <a:rPr lang="es-ES" noProof="0" dirty="0"/>
              <a:t> en el que se proporcionará el formulario rellenado.</a:t>
            </a:r>
          </a:p>
          <a:p>
            <a:endParaRPr lang="es-E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9082992-6FDD-C6C4-2DC9-A52E824ECFD1}"/>
              </a:ext>
            </a:extLst>
          </p:cNvPr>
          <p:cNvSpPr txBox="1"/>
          <p:nvPr/>
        </p:nvSpPr>
        <p:spPr>
          <a:xfrm>
            <a:off x="0" y="96612"/>
            <a:ext cx="8639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noProof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 Pasos para realizar la solicitud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3D790D4-A301-8FB9-EDC2-73455C7BA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46" y="2300356"/>
            <a:ext cx="11055918" cy="405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79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267DF-E936-0846-A4C9-B36060CA8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8A3DBFF-CB79-A7ED-6426-7870A7B10AA7}"/>
              </a:ext>
            </a:extLst>
          </p:cNvPr>
          <p:cNvSpPr txBox="1"/>
          <p:nvPr/>
        </p:nvSpPr>
        <p:spPr>
          <a:xfrm>
            <a:off x="229970" y="576679"/>
            <a:ext cx="10640717" cy="20313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endParaRPr lang="es-ES" noProof="0"/>
          </a:p>
          <a:p>
            <a:pPr algn="just"/>
            <a:endParaRPr lang="es-ES" b="0" noProof="0">
              <a:effectLst/>
            </a:endParaRPr>
          </a:p>
          <a:p>
            <a:pPr algn="just"/>
            <a:endParaRPr lang="es-ES" noProof="0"/>
          </a:p>
          <a:p>
            <a:pPr algn="just"/>
            <a:endParaRPr lang="es-ES" noProof="0"/>
          </a:p>
          <a:p>
            <a:pPr algn="just"/>
            <a:endParaRPr lang="es-ES" noProof="0"/>
          </a:p>
          <a:p>
            <a:pPr algn="just"/>
            <a:endParaRPr lang="es-ES" noProof="0"/>
          </a:p>
          <a:p>
            <a:pPr algn="just"/>
            <a:endParaRPr lang="es-ES" noProof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A1769DF-A458-1D8D-9093-D1265C53717D}"/>
              </a:ext>
            </a:extLst>
          </p:cNvPr>
          <p:cNvSpPr txBox="1"/>
          <p:nvPr/>
        </p:nvSpPr>
        <p:spPr>
          <a:xfrm>
            <a:off x="183671" y="859136"/>
            <a:ext cx="1025669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noProof="0" dirty="0"/>
              <a:t>Aparece un formulario.</a:t>
            </a:r>
          </a:p>
          <a:p>
            <a:r>
              <a:rPr lang="es-ES" b="1" noProof="0" dirty="0"/>
              <a:t>El formulario de datos generales </a:t>
            </a:r>
            <a:r>
              <a:rPr lang="es-ES" noProof="0" dirty="0"/>
              <a:t>es en el que se aportan los datos de la persona o entidad interesada.</a:t>
            </a:r>
            <a:endParaRPr lang="es-ES" noProof="0" dirty="0">
              <a:ea typeface="Calibri"/>
              <a:cs typeface="Calibri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C3EF148-0AA7-5204-E724-FAE05666CB16}"/>
              </a:ext>
            </a:extLst>
          </p:cNvPr>
          <p:cNvSpPr txBox="1"/>
          <p:nvPr/>
        </p:nvSpPr>
        <p:spPr>
          <a:xfrm>
            <a:off x="145244" y="100401"/>
            <a:ext cx="1185374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 Rellenar el formulario</a:t>
            </a:r>
            <a:endParaRPr lang="es-ES" sz="3200" b="1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6D3F5F-0254-F68E-FA6E-51CE5B8BC951}"/>
              </a:ext>
            </a:extLst>
          </p:cNvPr>
          <p:cNvSpPr txBox="1"/>
          <p:nvPr/>
        </p:nvSpPr>
        <p:spPr>
          <a:xfrm>
            <a:off x="212246" y="2363198"/>
            <a:ext cx="2231165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noProof="0" dirty="0"/>
              <a:t>Para acceder hay que pulsar con el botón izquierdo del ratón sobre el </a:t>
            </a:r>
            <a:r>
              <a:rPr lang="es-ES" b="1" noProof="0" dirty="0"/>
              <a:t>formulario</a:t>
            </a:r>
          </a:p>
          <a:p>
            <a:pPr algn="just"/>
            <a:endParaRPr lang="es-ES" noProof="0" dirty="0">
              <a:ea typeface="Calibri"/>
              <a:cs typeface="Calibri"/>
            </a:endParaRPr>
          </a:p>
        </p:txBody>
      </p:sp>
      <p:cxnSp>
        <p:nvCxnSpPr>
          <p:cNvPr id="9" name="Conector recto de flecha 5">
            <a:extLst>
              <a:ext uri="{FF2B5EF4-FFF2-40B4-BE49-F238E27FC236}">
                <a16:creationId xmlns:a16="http://schemas.microsoft.com/office/drawing/2014/main" id="{CFAD0C65-B962-2382-D218-83A381B659AF}"/>
              </a:ext>
            </a:extLst>
          </p:cNvPr>
          <p:cNvCxnSpPr>
            <a:cxnSpLocks/>
          </p:cNvCxnSpPr>
          <p:nvPr/>
        </p:nvCxnSpPr>
        <p:spPr>
          <a:xfrm flipV="1">
            <a:off x="2100943" y="3298371"/>
            <a:ext cx="576943" cy="167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E74F160D-17B0-B9FF-13AB-8DCD6CAF3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357" y="2261972"/>
            <a:ext cx="8665304" cy="164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13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DBCC8-2482-44D6-48EF-9BF535085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F6FF7C39-6D74-10FB-7586-FD7C4DF068B7}"/>
              </a:ext>
            </a:extLst>
          </p:cNvPr>
          <p:cNvSpPr txBox="1"/>
          <p:nvPr/>
        </p:nvSpPr>
        <p:spPr>
          <a:xfrm>
            <a:off x="242716" y="1539778"/>
            <a:ext cx="2918209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 dirty="0">
                <a:ea typeface="Calibri"/>
                <a:cs typeface="Calibri"/>
              </a:rPr>
              <a:t>Hay que cumplimentar obligatoriamente los campos marcados con un </a:t>
            </a:r>
            <a:r>
              <a:rPr lang="es-ES" b="1" noProof="0" dirty="0">
                <a:ea typeface="Calibri"/>
                <a:cs typeface="Calibri"/>
              </a:rPr>
              <a:t>asterisco rojo</a:t>
            </a:r>
            <a:r>
              <a:rPr lang="es-ES" noProof="0" dirty="0">
                <a:ea typeface="Calibri"/>
                <a:cs typeface="Calibri"/>
              </a:rPr>
              <a:t>.</a:t>
            </a:r>
            <a:endParaRPr lang="es-ES" noProof="0" dirty="0"/>
          </a:p>
          <a:p>
            <a:endParaRPr lang="es-ES" noProof="0" dirty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A3F4EA0-9756-AD65-D2DE-6C7A61846475}"/>
              </a:ext>
            </a:extLst>
          </p:cNvPr>
          <p:cNvSpPr txBox="1"/>
          <p:nvPr/>
        </p:nvSpPr>
        <p:spPr>
          <a:xfrm>
            <a:off x="169921" y="127088"/>
            <a:ext cx="1185374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 Rellenar el formulario: Formulario Datos generales</a:t>
            </a:r>
            <a:endParaRPr lang="es-ES" sz="3200" b="1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5712EC25-D71D-265A-F11A-DE18C5858F83}"/>
              </a:ext>
            </a:extLst>
          </p:cNvPr>
          <p:cNvCxnSpPr>
            <a:cxnSpLocks/>
          </p:cNvCxnSpPr>
          <p:nvPr/>
        </p:nvCxnSpPr>
        <p:spPr>
          <a:xfrm>
            <a:off x="2818693" y="2531358"/>
            <a:ext cx="1290320" cy="790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4EA65F55-E300-BD4E-9478-FD1FED956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162" y="1539778"/>
            <a:ext cx="5315223" cy="377844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AFD882A-58F0-3AC9-5809-ECCA022C4E39}"/>
              </a:ext>
            </a:extLst>
          </p:cNvPr>
          <p:cNvSpPr txBox="1"/>
          <p:nvPr/>
        </p:nvSpPr>
        <p:spPr>
          <a:xfrm>
            <a:off x="337242" y="3321934"/>
            <a:ext cx="2918209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dirty="0">
                <a:ea typeface="Calibri"/>
                <a:cs typeface="Calibri"/>
              </a:rPr>
              <a:t>Si se quisiera </a:t>
            </a:r>
            <a:r>
              <a:rPr lang="es-ES" b="1" dirty="0">
                <a:ea typeface="Calibri"/>
                <a:cs typeface="Calibri"/>
              </a:rPr>
              <a:t>notificación electrónica</a:t>
            </a:r>
            <a:r>
              <a:rPr lang="es-ES" dirty="0">
                <a:ea typeface="Calibri"/>
                <a:cs typeface="Calibri"/>
              </a:rPr>
              <a:t>, habrá que indicar un correo electrónico.</a:t>
            </a:r>
          </a:p>
          <a:p>
            <a:pPr algn="just"/>
            <a:endParaRPr lang="es-ES" dirty="0">
              <a:ea typeface="Calibri"/>
              <a:cs typeface="Calibri"/>
            </a:endParaRPr>
          </a:p>
          <a:p>
            <a:pPr algn="just"/>
            <a:r>
              <a:rPr lang="es-ES" dirty="0">
                <a:ea typeface="Calibri"/>
                <a:cs typeface="Calibri"/>
              </a:rPr>
              <a:t>Para recibir la </a:t>
            </a:r>
            <a:r>
              <a:rPr lang="es-ES" b="1" dirty="0">
                <a:ea typeface="Calibri"/>
                <a:cs typeface="Calibri"/>
              </a:rPr>
              <a:t>notificación en papel</a:t>
            </a:r>
            <a:r>
              <a:rPr lang="es-ES" dirty="0">
                <a:ea typeface="Calibri"/>
                <a:cs typeface="Calibri"/>
              </a:rPr>
              <a:t>, seleccionar la opción.</a:t>
            </a:r>
          </a:p>
          <a:p>
            <a:pPr algn="just"/>
            <a:endParaRPr lang="es-ES" noProof="0" dirty="0"/>
          </a:p>
          <a:p>
            <a:endParaRPr lang="es-ES" noProof="0" dirty="0">
              <a:ea typeface="Calibri"/>
              <a:cs typeface="Calibri"/>
            </a:endParaRP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CFFC236F-A268-5672-BB24-19C2C322F9EB}"/>
              </a:ext>
            </a:extLst>
          </p:cNvPr>
          <p:cNvCxnSpPr>
            <a:cxnSpLocks/>
          </p:cNvCxnSpPr>
          <p:nvPr/>
        </p:nvCxnSpPr>
        <p:spPr>
          <a:xfrm flipV="1">
            <a:off x="2905268" y="4757195"/>
            <a:ext cx="1203745" cy="276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332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8DEB2-BA0A-22DA-3B0B-92107CD31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A97D3BF-7FAF-D3FB-6E41-91556D0808F8}"/>
              </a:ext>
            </a:extLst>
          </p:cNvPr>
          <p:cNvSpPr txBox="1"/>
          <p:nvPr/>
        </p:nvSpPr>
        <p:spPr>
          <a:xfrm>
            <a:off x="537631" y="4610793"/>
            <a:ext cx="31693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noProof="0">
                <a:ea typeface="Calibri"/>
                <a:cs typeface="Calibri"/>
              </a:rPr>
              <a:t> </a:t>
            </a:r>
            <a:endParaRPr lang="es-ES" noProof="0"/>
          </a:p>
        </p:txBody>
      </p:sp>
      <p:cxnSp>
        <p:nvCxnSpPr>
          <p:cNvPr id="13" name="Conector recto de flecha 5">
            <a:extLst>
              <a:ext uri="{FF2B5EF4-FFF2-40B4-BE49-F238E27FC236}">
                <a16:creationId xmlns:a16="http://schemas.microsoft.com/office/drawing/2014/main" id="{912E73F4-BA83-9A74-DCE2-BDE4D1902BA9}"/>
              </a:ext>
            </a:extLst>
          </p:cNvPr>
          <p:cNvCxnSpPr>
            <a:cxnSpLocks/>
          </p:cNvCxnSpPr>
          <p:nvPr/>
        </p:nvCxnSpPr>
        <p:spPr>
          <a:xfrm>
            <a:off x="3589557" y="2324100"/>
            <a:ext cx="721655" cy="148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FDF4E46-807E-F5AB-580E-9DC3ED377E91}"/>
              </a:ext>
            </a:extLst>
          </p:cNvPr>
          <p:cNvSpPr txBox="1"/>
          <p:nvPr/>
        </p:nvSpPr>
        <p:spPr>
          <a:xfrm>
            <a:off x="417677" y="972977"/>
            <a:ext cx="3420898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b="1" noProof="0">
                <a:ea typeface="+mn-lt"/>
                <a:cs typeface="+mn-lt"/>
              </a:rPr>
              <a:t>Si algún campo obligatorio</a:t>
            </a:r>
            <a:r>
              <a:rPr lang="es-ES" noProof="0">
                <a:ea typeface="+mn-lt"/>
                <a:cs typeface="+mn-lt"/>
              </a:rPr>
              <a:t> tuviera un dato que </a:t>
            </a:r>
            <a:r>
              <a:rPr lang="es-ES" b="1" noProof="0">
                <a:ea typeface="+mn-lt"/>
                <a:cs typeface="+mn-lt"/>
              </a:rPr>
              <a:t>no cumple</a:t>
            </a:r>
            <a:r>
              <a:rPr lang="es-ES" noProof="0">
                <a:ea typeface="+mn-lt"/>
                <a:cs typeface="+mn-lt"/>
              </a:rPr>
              <a:t> con los valores o </a:t>
            </a:r>
            <a:r>
              <a:rPr lang="es-ES">
                <a:ea typeface="+mn-lt"/>
                <a:cs typeface="+mn-lt"/>
              </a:rPr>
              <a:t>faltase algún</a:t>
            </a:r>
            <a:r>
              <a:rPr lang="es-ES" noProof="0">
                <a:ea typeface="+mn-lt"/>
                <a:cs typeface="+mn-lt"/>
              </a:rPr>
              <a:t> campo por rellenar </a:t>
            </a:r>
            <a:r>
              <a:rPr lang="es-ES" b="1" noProof="0">
                <a:ea typeface="+mn-lt"/>
                <a:cs typeface="+mn-lt"/>
              </a:rPr>
              <a:t>aparecerá un mensaje avisando del campo que falta.</a:t>
            </a:r>
          </a:p>
        </p:txBody>
      </p:sp>
      <p:cxnSp>
        <p:nvCxnSpPr>
          <p:cNvPr id="17" name="Conector recto de flecha 5">
            <a:extLst>
              <a:ext uri="{FF2B5EF4-FFF2-40B4-BE49-F238E27FC236}">
                <a16:creationId xmlns:a16="http://schemas.microsoft.com/office/drawing/2014/main" id="{EBC9FE74-AA21-2B15-D541-9468C60536D8}"/>
              </a:ext>
            </a:extLst>
          </p:cNvPr>
          <p:cNvCxnSpPr>
            <a:cxnSpLocks/>
          </p:cNvCxnSpPr>
          <p:nvPr/>
        </p:nvCxnSpPr>
        <p:spPr>
          <a:xfrm>
            <a:off x="3602483" y="4249701"/>
            <a:ext cx="8472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07EB3BC4-3265-AF7D-3820-4EC1BDF5AAAF}"/>
              </a:ext>
            </a:extLst>
          </p:cNvPr>
          <p:cNvSpPr txBox="1"/>
          <p:nvPr/>
        </p:nvSpPr>
        <p:spPr>
          <a:xfrm>
            <a:off x="0" y="33826"/>
            <a:ext cx="114223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3.1.1 Rellenar el formulario: Formulario Datos generales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7BC7F7-9FCD-CEC3-B48A-DC5CC169FAA2}"/>
              </a:ext>
            </a:extLst>
          </p:cNvPr>
          <p:cNvSpPr txBox="1"/>
          <p:nvPr/>
        </p:nvSpPr>
        <p:spPr>
          <a:xfrm>
            <a:off x="417677" y="3938588"/>
            <a:ext cx="317188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noProof="0" dirty="0"/>
              <a:t>Es obligatorio seleccionar si se presenta documento público o Comparecencia personal.</a:t>
            </a:r>
            <a:endParaRPr lang="es-ES" b="1" noProof="0" dirty="0">
              <a:ea typeface="Calibri"/>
              <a:cs typeface="Calibri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F80724C-F7F5-BB98-DC7A-C2A634C71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750" y="1392818"/>
            <a:ext cx="5321573" cy="385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0060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_Patr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26253b3-6da4-4940-a139-782532d657e2" xsi:nil="true"/>
    <_Flow_SignoffStatus xmlns="538ee13f-dff1-4eb9-85a5-564391347441" xsi:nil="true"/>
    <lcf76f155ced4ddcb4097134ff3c332f xmlns="538ee13f-dff1-4eb9-85a5-56439134744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70FB3B1E5B8D42BDC6850F55883550" ma:contentTypeVersion="15" ma:contentTypeDescription="Create a new document." ma:contentTypeScope="" ma:versionID="74aedb17f61c5cac8fc3fc62763c5c89">
  <xsd:schema xmlns:xsd="http://www.w3.org/2001/XMLSchema" xmlns:xs="http://www.w3.org/2001/XMLSchema" xmlns:p="http://schemas.microsoft.com/office/2006/metadata/properties" xmlns:ns2="538ee13f-dff1-4eb9-85a5-564391347441" xmlns:ns3="d26253b3-6da4-4940-a139-782532d657e2" targetNamespace="http://schemas.microsoft.com/office/2006/metadata/properties" ma:root="true" ma:fieldsID="f637299ab6e0f3ff74732b786b839bdf" ns2:_="" ns3:_="">
    <xsd:import namespace="538ee13f-dff1-4eb9-85a5-564391347441"/>
    <xsd:import namespace="d26253b3-6da4-4940-a139-782532d657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SearchPropertie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8ee13f-dff1-4eb9-85a5-5643913474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85e823d-31db-440c-980d-283f89df7c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2" nillable="true" ma:displayName="Estado de aprobación" ma:internalName="Estado_x0020_de_x0020_aprobaci_x00f3_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6253b3-6da4-4940-a139-782532d657e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654c438-93a5-4532-bed3-9eadb1fec21a}" ma:internalName="TaxCatchAll" ma:showField="CatchAllData" ma:web="d26253b3-6da4-4940-a139-782532d657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7CF174-E334-4FC8-A5E3-A108DE390F14}">
  <ds:schemaRefs>
    <ds:schemaRef ds:uri="538ee13f-dff1-4eb9-85a5-564391347441"/>
    <ds:schemaRef ds:uri="d26253b3-6da4-4940-a139-782532d657e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B967425-3AAE-4CE1-817A-75AB8AD47993}">
  <ds:schemaRefs>
    <ds:schemaRef ds:uri="538ee13f-dff1-4eb9-85a5-564391347441"/>
    <ds:schemaRef ds:uri="d26253b3-6da4-4940-a139-782532d657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6EAB0CD-5780-404E-837A-A009F1053AB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048dc87-43f0-4100-9acb-ae1971c79395}" enabled="0" method="" siteId="{3048dc87-43f0-4100-9acb-ae1971c7939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PLANTILLA_PRESENTACIONES_16_9</Template>
  <TotalTime>0</TotalTime>
  <Words>1049</Words>
  <Application>Microsoft Office PowerPoint</Application>
  <PresentationFormat>Personalizado</PresentationFormat>
  <Paragraphs>111</Paragraphs>
  <Slides>30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7" baseType="lpstr">
      <vt:lpstr>Arial</vt:lpstr>
      <vt:lpstr>Calibri</vt:lpstr>
      <vt:lpstr>Helvetica</vt:lpstr>
      <vt:lpstr>Helvetica Regular</vt:lpstr>
      <vt:lpstr>Roboto</vt:lpstr>
      <vt:lpstr>Times New Roman</vt:lpstr>
      <vt:lpstr>Plantilla_Patron</vt:lpstr>
      <vt:lpstr>Solicitud de inscripción de la modificación de datos inscritos en el Registro de Uniones de Hecho –Sin certificado digital-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2</cp:revision>
  <dcterms:created xsi:type="dcterms:W3CDTF">2025-03-24T12:25:33Z</dcterms:created>
  <dcterms:modified xsi:type="dcterms:W3CDTF">2025-10-16T10:12:18Z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0x0101007E70FB3B1E5B8D42BDC6850F55883550</vt:lpwstr>
  </property>
  <property fmtid="{D5CDD505-2E9C-101B-9397-08002B2CF9AE}" pid="3" name="MediaServiceImageTags">
    <vt:lpwstr/>
  </property>
</Properties>
</file>