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50"/>
  </p:notesMasterIdLst>
  <p:handoutMasterIdLst>
    <p:handoutMasterId r:id="rId51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72" r:id="rId13"/>
    <p:sldId id="311" r:id="rId14"/>
    <p:sldId id="314" r:id="rId15"/>
    <p:sldId id="317" r:id="rId16"/>
    <p:sldId id="316" r:id="rId17"/>
    <p:sldId id="373" r:id="rId18"/>
    <p:sldId id="313" r:id="rId19"/>
    <p:sldId id="375" r:id="rId20"/>
    <p:sldId id="347" r:id="rId21"/>
    <p:sldId id="348" r:id="rId22"/>
    <p:sldId id="380" r:id="rId23"/>
    <p:sldId id="387" r:id="rId24"/>
    <p:sldId id="368" r:id="rId25"/>
    <p:sldId id="364" r:id="rId26"/>
    <p:sldId id="365" r:id="rId27"/>
    <p:sldId id="366" r:id="rId28"/>
    <p:sldId id="385" r:id="rId29"/>
    <p:sldId id="388" r:id="rId30"/>
    <p:sldId id="381" r:id="rId31"/>
    <p:sldId id="361" r:id="rId32"/>
    <p:sldId id="362" r:id="rId33"/>
    <p:sldId id="302" r:id="rId34"/>
    <p:sldId id="382" r:id="rId35"/>
    <p:sldId id="389" r:id="rId36"/>
    <p:sldId id="383" r:id="rId37"/>
    <p:sldId id="384" r:id="rId38"/>
    <p:sldId id="367" r:id="rId39"/>
    <p:sldId id="386" r:id="rId40"/>
    <p:sldId id="369" r:id="rId41"/>
    <p:sldId id="308" r:id="rId42"/>
    <p:sldId id="338" r:id="rId43"/>
    <p:sldId id="339" r:id="rId44"/>
    <p:sldId id="340" r:id="rId45"/>
    <p:sldId id="370" r:id="rId46"/>
    <p:sldId id="371" r:id="rId47"/>
    <p:sldId id="343" r:id="rId48"/>
    <p:sldId id="285" r:id="rId49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1827B-0E56-40D0-B43B-3803CA0F4156}" v="7" dt="2025-10-06T09:39:3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17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a.es/es/inicio/procedimientos?id_proc=1663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ede.gva.es/es/per-a-comencar" TargetMode="External"/><Relationship Id="rId4" Type="http://schemas.openxmlformats.org/officeDocument/2006/relationships/hyperlink" Target="https://sede.serviciosmin.gob.es/es-es/firmaelectronica/paginas/autofirma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modificación de datos inscritos (inscripción marginal) en el Registro de Uniones de Hecho –Con 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529486" y="4634466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 dirty="0">
                <a:ea typeface="+mn-lt"/>
                <a:cs typeface="+mn-lt"/>
              </a:rPr>
              <a:t>Si algún campo obligatorio</a:t>
            </a:r>
            <a:r>
              <a:rPr lang="es-ES" noProof="0" dirty="0">
                <a:ea typeface="+mn-lt"/>
                <a:cs typeface="+mn-lt"/>
              </a:rPr>
              <a:t> tuviera un dato que </a:t>
            </a:r>
            <a:r>
              <a:rPr lang="es-ES" b="1" noProof="0" dirty="0">
                <a:ea typeface="+mn-lt"/>
                <a:cs typeface="+mn-lt"/>
              </a:rPr>
              <a:t>no cumple</a:t>
            </a:r>
            <a:r>
              <a:rPr lang="es-ES" noProof="0" dirty="0">
                <a:ea typeface="+mn-lt"/>
                <a:cs typeface="+mn-lt"/>
              </a:rPr>
              <a:t> con los valores o </a:t>
            </a:r>
            <a:r>
              <a:rPr lang="es-ES" dirty="0">
                <a:ea typeface="+mn-lt"/>
                <a:cs typeface="+mn-lt"/>
              </a:rPr>
              <a:t>faltase algún</a:t>
            </a:r>
            <a:r>
              <a:rPr lang="es-ES" noProof="0" dirty="0">
                <a:ea typeface="+mn-lt"/>
                <a:cs typeface="+mn-lt"/>
              </a:rPr>
              <a:t> campo por rellenar </a:t>
            </a:r>
            <a:r>
              <a:rPr lang="es-ES" b="1" noProof="0" dirty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 flipV="1">
            <a:off x="3526759" y="3565003"/>
            <a:ext cx="1149413" cy="22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702405" y="2793714"/>
            <a:ext cx="31718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El apartado de </a:t>
            </a:r>
            <a:r>
              <a:rPr lang="es-ES" b="1" noProof="0" dirty="0"/>
              <a:t>representación</a:t>
            </a:r>
            <a:r>
              <a:rPr lang="es-ES" noProof="0" dirty="0"/>
              <a:t> se rellenará en caso de que sea persona distinta a las del apartado A.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DC1CA8-52AD-2F2A-F5D1-7D8D3BB7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18" y="1412457"/>
            <a:ext cx="5340624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</a:t>
            </a:r>
            <a:r>
              <a:rPr lang="es-ES" b="1" dirty="0">
                <a:ea typeface="+mn-lt"/>
                <a:cs typeface="+mn-lt"/>
              </a:rPr>
              <a:t>identidad</a:t>
            </a:r>
            <a:r>
              <a:rPr lang="es-ES" dirty="0">
                <a:ea typeface="+mn-lt"/>
                <a:cs typeface="+mn-lt"/>
              </a:rPr>
              <a:t>, deberá marcar las dos opciones. A continuación pulsar </a:t>
            </a:r>
            <a:r>
              <a:rPr lang="es-ES" b="1" dirty="0">
                <a:ea typeface="+mn-lt"/>
                <a:cs typeface="+mn-lt"/>
              </a:rPr>
              <a:t>Finaliza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FE26B90-B5C0-C9BB-2504-C0D5443C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67" y="1530252"/>
            <a:ext cx="5277121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11E-0B30-D971-16FC-62C2A76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76795-5093-A77E-1D39-DED5D39460F1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EBE585-B3DD-7151-5232-119D994B11D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D01A2-74B4-ABEF-C675-98F05BB99C70}"/>
              </a:ext>
            </a:extLst>
          </p:cNvPr>
          <p:cNvSpPr txBox="1"/>
          <p:nvPr/>
        </p:nvSpPr>
        <p:spPr>
          <a:xfrm>
            <a:off x="963746" y="1093018"/>
            <a:ext cx="100743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Segoe UI"/>
              </a:rPr>
              <a:t>Pulsar en el icono de la </a:t>
            </a:r>
            <a:r>
              <a:rPr lang="es-ES" b="1" dirty="0">
                <a:cs typeface="Segoe UI"/>
              </a:rPr>
              <a:t>pluma</a:t>
            </a:r>
            <a:r>
              <a:rPr lang="es-ES" dirty="0">
                <a:cs typeface="Segoe UI"/>
              </a:rPr>
              <a:t> para firma el formulario</a:t>
            </a:r>
            <a:endParaRPr lang="es-ES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3E7BEF-4257-B5C7-8CDB-196FAE4E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6" y="2136393"/>
            <a:ext cx="9036514" cy="2330570"/>
          </a:xfrm>
          <a:prstGeom prst="rect">
            <a:avLst/>
          </a:prstGeom>
        </p:spPr>
      </p:pic>
      <p:cxnSp>
        <p:nvCxnSpPr>
          <p:cNvPr id="4" name="Conector recto de flecha 5">
            <a:extLst>
              <a:ext uri="{FF2B5EF4-FFF2-40B4-BE49-F238E27FC236}">
                <a16:creationId xmlns:a16="http://schemas.microsoft.com/office/drawing/2014/main" id="{F3F2C4E4-9066-0FE2-D961-3554050317CF}"/>
              </a:ext>
            </a:extLst>
          </p:cNvPr>
          <p:cNvCxnSpPr>
            <a:cxnSpLocks/>
          </p:cNvCxnSpPr>
          <p:nvPr/>
        </p:nvCxnSpPr>
        <p:spPr>
          <a:xfrm>
            <a:off x="6194772" y="1462350"/>
            <a:ext cx="2127425" cy="196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F4384-EA36-9DE9-6A7D-495D9812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BDDEB9-FFBA-8744-B3C5-4A2DEDD6B800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F6823C-B43E-64FC-FB89-26B50B43AA9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58028-6DED-BC0F-057F-473EE70A6680}"/>
              </a:ext>
            </a:extLst>
          </p:cNvPr>
          <p:cNvSpPr txBox="1"/>
          <p:nvPr/>
        </p:nvSpPr>
        <p:spPr>
          <a:xfrm>
            <a:off x="963746" y="1093018"/>
            <a:ext cx="100743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Segoe UI"/>
              </a:rPr>
              <a:t>Aparecerá una pantalla para la </a:t>
            </a:r>
            <a:r>
              <a:rPr lang="es-ES" b="1" dirty="0">
                <a:cs typeface="Segoe UI"/>
              </a:rPr>
              <a:t>firma electrónica</a:t>
            </a:r>
            <a:r>
              <a:rPr lang="es-ES" dirty="0">
                <a:cs typeface="Segoe UI"/>
              </a:rPr>
              <a:t>. Pulsar </a:t>
            </a:r>
            <a:r>
              <a:rPr lang="es-ES" b="1" dirty="0">
                <a:cs typeface="Segoe UI"/>
              </a:rPr>
              <a:t>Aceptar</a:t>
            </a:r>
            <a:endParaRPr lang="es-ES" b="1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CE6474-1419-092B-D28C-F452B616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47" y="2387546"/>
            <a:ext cx="4159464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AA4A-AE1D-209A-F825-EDB91255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AD539-1278-AA19-A1A5-8319BD6CC967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B55007-E056-DE29-4950-374BACF85778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7884D4-B884-6231-3336-6BDBF6D3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1BF28DDD-4ECD-A542-C6BB-FCA63897483A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EB37-13C0-7636-8D7F-F2FB730A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368CAB7-A443-0CD9-4FE7-71DDBF3A233B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B679EA-1198-1831-93D9-2EC5A695314D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A82C98-3E67-A9A8-A7D1-94189726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C108-9411-732F-0343-B1DA9510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EF64263-EEAC-D105-8958-9CC8E40D4505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E060A7-5DBE-9DF6-FF1C-E899968AE31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287E46-A902-FE00-D8F9-AF85264F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95142EB5-2F7A-7163-9C6A-9027EBD2E64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EB6CE8CF-AC65-0530-70EA-E90351255E7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3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8F218-C25E-172E-35AB-97468DB2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593846-D05A-D985-4405-26A4FA0EC925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986F69-9D47-9B6F-9A7D-0B7F15C624F9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908A6D-798C-D910-6496-F7FD7CFB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B060CF9-5F55-3F43-681B-FF1584D07FF8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32D9-E08A-50F4-7617-332C6AA5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0A67F7-A507-95EA-8A13-B35ACBC7DBC1}"/>
              </a:ext>
            </a:extLst>
          </p:cNvPr>
          <p:cNvSpPr txBox="1"/>
          <p:nvPr/>
        </p:nvSpPr>
        <p:spPr>
          <a:xfrm>
            <a:off x="555084" y="1071563"/>
            <a:ext cx="1025567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indicando que </a:t>
            </a:r>
            <a:r>
              <a:rPr lang="es-ES" b="1" noProof="0" dirty="0"/>
              <a:t>ha sido firmado </a:t>
            </a:r>
            <a:r>
              <a:rPr lang="es-ES" noProof="0" dirty="0"/>
              <a:t>con la fecha y hora.</a:t>
            </a:r>
          </a:p>
          <a:p>
            <a:r>
              <a:rPr lang="es-ES" noProof="0" dirty="0"/>
              <a:t>Para </a:t>
            </a:r>
            <a:r>
              <a:rPr lang="es-ES" b="1" noProof="0" dirty="0"/>
              <a:t>descargar</a:t>
            </a:r>
            <a:r>
              <a:rPr lang="es-ES" noProof="0" dirty="0"/>
              <a:t> el documento, pulsar en el icono de l</a:t>
            </a:r>
            <a:r>
              <a:rPr lang="es-ES" dirty="0"/>
              <a:t>a flecha.</a:t>
            </a:r>
          </a:p>
          <a:p>
            <a:r>
              <a:rPr lang="es-ES" noProof="0" dirty="0"/>
              <a:t>Pulsar sobre Datos para </a:t>
            </a:r>
            <a:r>
              <a:rPr lang="es-ES" b="1" dirty="0"/>
              <a:t>rellenar</a:t>
            </a:r>
            <a:r>
              <a:rPr lang="es-ES" dirty="0"/>
              <a:t> </a:t>
            </a:r>
            <a:r>
              <a:rPr lang="es-ES" noProof="0" dirty="0"/>
              <a:t>la solicitud de inscripción marginal de modificación de datos inscritos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F8E157-A399-577E-A6CE-B90DE45D2B40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889F97-079D-C9A2-4F1B-563655F8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37" y="2149409"/>
            <a:ext cx="9982713" cy="2559182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3884A2A-1597-3BD0-21EC-E336416211E9}"/>
              </a:ext>
            </a:extLst>
          </p:cNvPr>
          <p:cNvCxnSpPr>
            <a:cxnSpLocks/>
          </p:cNvCxnSpPr>
          <p:nvPr/>
        </p:nvCxnSpPr>
        <p:spPr>
          <a:xfrm>
            <a:off x="6162554" y="1633241"/>
            <a:ext cx="2113345" cy="179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9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Registrar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Guardar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C6FEC-47F6-E464-5411-1D5479D53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0473872-E73C-AF8B-A633-973BB0466644}"/>
              </a:ext>
            </a:extLst>
          </p:cNvPr>
          <p:cNvSpPr txBox="1"/>
          <p:nvPr/>
        </p:nvSpPr>
        <p:spPr>
          <a:xfrm>
            <a:off x="555084" y="1071563"/>
            <a:ext cx="1025567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en la que se podrá indicar el </a:t>
            </a:r>
            <a:r>
              <a:rPr lang="es-ES" noProof="0" dirty="0" err="1"/>
              <a:t>nº</a:t>
            </a:r>
            <a:r>
              <a:rPr lang="es-ES" noProof="0" dirty="0"/>
              <a:t> de expediente si se tiene, </a:t>
            </a:r>
            <a:r>
              <a:rPr lang="es-ES" b="1" noProof="0" dirty="0"/>
              <a:t>no es obligatorio</a:t>
            </a:r>
            <a:r>
              <a:rPr lang="es-ES" noProof="0" dirty="0"/>
              <a:t>.</a:t>
            </a:r>
          </a:p>
          <a:p>
            <a:r>
              <a:rPr lang="es-ES" dirty="0"/>
              <a:t>Habrá que seleccionar </a:t>
            </a:r>
            <a:r>
              <a:rPr lang="es-ES" b="1" dirty="0"/>
              <a:t>el tipo de inscripción marginal</a:t>
            </a:r>
            <a:r>
              <a:rPr lang="es-ES" dirty="0"/>
              <a:t>.</a:t>
            </a:r>
          </a:p>
          <a:p>
            <a:r>
              <a:rPr lang="es-ES" noProof="0" dirty="0"/>
              <a:t>Completar la nueva dirección y pulsar </a:t>
            </a:r>
            <a:r>
              <a:rPr lang="es-ES" b="1" noProof="0" dirty="0"/>
              <a:t>Finaliza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EAF0CD-7998-E0BD-C425-A326B7F94A96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C51805-EF74-9E1C-0F47-41F3CF6C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4" y="2454178"/>
            <a:ext cx="5321573" cy="37784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F8AE44-CB09-497C-C75D-491A1FA0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33" y="2454178"/>
            <a:ext cx="5315223" cy="38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29A0-64DB-AA7F-93DD-65790320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C8445B-3021-2918-314A-269BDB013C13}"/>
              </a:ext>
            </a:extLst>
          </p:cNvPr>
          <p:cNvSpPr txBox="1"/>
          <p:nvPr/>
        </p:nvSpPr>
        <p:spPr>
          <a:xfrm>
            <a:off x="498469" y="881828"/>
            <a:ext cx="95367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debe ser </a:t>
            </a:r>
            <a:r>
              <a:rPr lang="es-ES" b="1" noProof="0" dirty="0"/>
              <a:t>firmado</a:t>
            </a:r>
            <a:r>
              <a:rPr lang="es-ES" noProof="0" dirty="0"/>
              <a:t> el documento de Datos para la solicitud de inscripción marginal. Pulsar en el icono de la </a:t>
            </a:r>
            <a:r>
              <a:rPr lang="es-ES" b="1" noProof="0" dirty="0"/>
              <a:t>pluma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2D2153-DFFC-7CBF-B378-EF2BF520C844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F4960E-8B8E-DFF8-CA8C-A0A98621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9" y="2177985"/>
            <a:ext cx="9455636" cy="250202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7B24ED2-8239-9B5C-9F25-2CDD0A124BE5}"/>
              </a:ext>
            </a:extLst>
          </p:cNvPr>
          <p:cNvCxnSpPr>
            <a:cxnSpLocks/>
          </p:cNvCxnSpPr>
          <p:nvPr/>
        </p:nvCxnSpPr>
        <p:spPr>
          <a:xfrm>
            <a:off x="5387050" y="1377841"/>
            <a:ext cx="2391137" cy="244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3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va a redirigir a FIR para </a:t>
            </a:r>
            <a:r>
              <a:rPr lang="es-ES" b="1" noProof="0" dirty="0"/>
              <a:t>firmar</a:t>
            </a:r>
            <a:r>
              <a:rPr lang="es-ES" noProof="0" dirty="0"/>
              <a:t> la solicitud. Pulsar aceptar</a:t>
            </a:r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858AE03-2EC7-F83D-79AB-57E48152DC57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97DEF5-20DB-D184-D5DE-A83E02A9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54" y="1673135"/>
            <a:ext cx="8496737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EBBC-2854-C9E9-E06E-24DC0832B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5FBD8B8-34F3-ECB8-50F5-A46394AEBBA3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Al seleccionar </a:t>
            </a:r>
            <a:r>
              <a:rPr lang="es-ES" b="1" noProof="0" dirty="0"/>
              <a:t>Registra</a:t>
            </a:r>
            <a:r>
              <a:rPr lang="es-ES" noProof="0" dirty="0"/>
              <a:t>, redirige a la </a:t>
            </a:r>
            <a:r>
              <a:rPr lang="es-ES" b="1" noProof="0" dirty="0"/>
              <a:t>Firma electrónica </a:t>
            </a:r>
            <a:r>
              <a:rPr lang="es-ES" noProof="0" dirty="0"/>
              <a:t>y habrá que seleccionar una de las opciones y Acceder.  La opción más extendida es la del uso de </a:t>
            </a:r>
            <a:r>
              <a:rPr lang="es-ES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</a:t>
            </a:r>
            <a:r>
              <a:rPr lang="es-E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s-ES" dirty="0"/>
              <a:t> </a:t>
            </a:r>
            <a:r>
              <a:rPr lang="es-ES" noProof="0" dirty="0"/>
              <a:t>con un certificado instalado en el ordenador.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DD4467-3AFF-61A1-1A84-52408117E3A0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D0B359-0D0B-3CCF-842C-F665B1C1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A4CB002-7C7F-6559-1D13-9F59CFD39D36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5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EABD-2952-7521-969B-537D381E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71B2CD-4120-E450-AB3F-4F5E81DE3555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252460-75DE-4B29-591C-E7055CBC0C9F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4C9D8-2072-8BA6-2B05-2F71EC9F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2AA1-D450-CC34-C527-8ADE6FDF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690BD41-5CF6-59E9-34AA-5B00CE0AF29E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494FA9-0933-FC11-9A39-B96B3A6398F8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7D4140-BFFB-28E7-C94D-1DED4BD5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3D39DDEE-80F4-B8D3-117E-EC1F274E4DAF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694B0060-A246-7036-D92A-7C8FD6071262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52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AC49C-A109-D805-08CD-11574061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BAC46A3-7E3A-C15F-5895-A554FA605FCA}"/>
              </a:ext>
            </a:extLst>
          </p:cNvPr>
          <p:cNvSpPr txBox="1"/>
          <p:nvPr/>
        </p:nvSpPr>
        <p:spPr>
          <a:xfrm>
            <a:off x="555084" y="1071563"/>
            <a:ext cx="1025567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el </a:t>
            </a:r>
            <a:r>
              <a:rPr lang="es-ES" dirty="0"/>
              <a:t>mensaje de que el formulario de datos ha sido </a:t>
            </a:r>
            <a:r>
              <a:rPr lang="es-ES" b="1" dirty="0"/>
              <a:t>firmado</a:t>
            </a:r>
            <a:r>
              <a:rPr lang="es-ES" dirty="0"/>
              <a:t>, con la fecha y hora.</a:t>
            </a:r>
            <a:endParaRPr lang="es-ES" noProof="0" dirty="0"/>
          </a:p>
          <a:p>
            <a:r>
              <a:rPr lang="es-ES" noProof="0" dirty="0"/>
              <a:t>Para descargar el documento, pulsar en el icono de l</a:t>
            </a:r>
            <a:r>
              <a:rPr lang="es-ES" dirty="0"/>
              <a:t>a flecha.</a:t>
            </a:r>
          </a:p>
          <a:p>
            <a:r>
              <a:rPr lang="es-ES" noProof="0" dirty="0"/>
              <a:t>Pulsar </a:t>
            </a:r>
            <a:r>
              <a:rPr lang="es-ES" b="1" noProof="0" dirty="0"/>
              <a:t>Continuar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6C6C1A-3895-D522-64F6-ADFFBBCFD295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8C99CA9-723C-071B-5757-9915B0ADC594}"/>
              </a:ext>
            </a:extLst>
          </p:cNvPr>
          <p:cNvCxnSpPr>
            <a:cxnSpLocks/>
          </p:cNvCxnSpPr>
          <p:nvPr/>
        </p:nvCxnSpPr>
        <p:spPr>
          <a:xfrm>
            <a:off x="6266726" y="1533228"/>
            <a:ext cx="423441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37EE651-91C5-A410-AB3A-ED6EE867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8" y="2280625"/>
            <a:ext cx="9093667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CB50-4B4F-9296-E1B7-9997830E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DF760FA-8ED8-0DB2-9E48-76513562CC32}"/>
              </a:ext>
            </a:extLst>
          </p:cNvPr>
          <p:cNvSpPr txBox="1"/>
          <p:nvPr/>
        </p:nvSpPr>
        <p:spPr>
          <a:xfrm>
            <a:off x="555084" y="1071563"/>
            <a:ext cx="1025567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para adjuntar documentos</a:t>
            </a:r>
            <a:r>
              <a:rPr lang="es-ES" dirty="0">
                <a:ea typeface="Calibri"/>
                <a:cs typeface="Calibri"/>
              </a:rPr>
              <a:t>. </a:t>
            </a:r>
          </a:p>
          <a:p>
            <a:r>
              <a:rPr lang="es-ES" dirty="0">
                <a:ea typeface="Calibri"/>
                <a:cs typeface="Calibri"/>
              </a:rPr>
              <a:t>En este caso es obligatorio adjuntar la autorización de pareja</a:t>
            </a:r>
            <a:endParaRPr lang="es-ES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s-ES" noProof="0" dirty="0">
                <a:ea typeface="Calibri"/>
                <a:cs typeface="Calibri"/>
              </a:rPr>
              <a:t>Se pulsa sobre Autorización de la pareja</a:t>
            </a:r>
            <a:endParaRPr lang="es-ES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9C99D8-FD48-58C7-D92C-AD75F6A2E106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299512-7CC9-0946-5DB1-D23212A8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18" y="2299379"/>
            <a:ext cx="10405302" cy="25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sobre el nombre de los </a:t>
            </a:r>
            <a:r>
              <a:rPr lang="es-ES" b="1" dirty="0"/>
              <a:t>documentos</a:t>
            </a:r>
            <a:r>
              <a:rPr lang="es-ES" dirty="0"/>
              <a:t>, se descargará un documento Word en el PC.  Habrá que cumplimentarlo.</a:t>
            </a:r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E89467F-73AB-669A-57D2-C0AB47DE880C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Examinar Fichero 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</a:t>
            </a:r>
            <a:r>
              <a:rPr lang="es-ES" b="1" noProof="0" dirty="0"/>
              <a:t>adjuntar</a:t>
            </a:r>
            <a:r>
              <a:rPr lang="es-ES" noProof="0" dirty="0"/>
              <a:t>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862CB1E0-741B-B714-1964-605153C3263E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C84D0EA3-618F-7813-954B-B1AC0EC59847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49BCF6C-9597-0760-D2E0-153D4FE6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332523"/>
            <a:ext cx="9024257" cy="2068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B69C00-9D9A-DE5A-5D54-7A0AB51C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73B-D713-9AB0-AE69-0811D659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85EE4E-A899-28E0-04E8-390C9D73B0BB}"/>
              </a:ext>
            </a:extLst>
          </p:cNvPr>
          <p:cNvSpPr txBox="1"/>
          <p:nvPr/>
        </p:nvSpPr>
        <p:spPr>
          <a:xfrm>
            <a:off x="176563" y="933435"/>
            <a:ext cx="118449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Una vez seleccionado </a:t>
            </a:r>
            <a:r>
              <a:rPr lang="es-ES"/>
              <a:t>el fichero desde nuestro sistema, </a:t>
            </a:r>
            <a:r>
              <a:rPr lang="es-ES" noProof="0"/>
              <a:t>habrá que pulsar </a:t>
            </a:r>
            <a:r>
              <a:rPr lang="es-ES" b="1" noProof="0"/>
              <a:t>Subir Fichero </a:t>
            </a:r>
            <a:r>
              <a:rPr lang="es-ES" noProof="0"/>
              <a:t>si es correcto o </a:t>
            </a:r>
            <a:r>
              <a:rPr lang="es-ES" b="1" noProof="0"/>
              <a:t>Quitar fichero </a:t>
            </a:r>
            <a:r>
              <a:rPr lang="es-ES" noProof="0"/>
              <a:t>si no fuera el deseado.</a:t>
            </a:r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866F3-CBC1-7555-12E2-5ABEF884CB4A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DDE14-0807-0213-F07E-B1F2005D9B26}"/>
              </a:ext>
            </a:extLst>
          </p:cNvPr>
          <p:cNvSpPr txBox="1"/>
          <p:nvPr/>
        </p:nvSpPr>
        <p:spPr>
          <a:xfrm>
            <a:off x="4321419" y="596284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Si está todo correcto, se pulsa continuar.</a:t>
            </a:r>
            <a:endParaRPr lang="en-US"/>
          </a:p>
        </p:txBody>
      </p:sp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A5435DAB-E85C-FDE6-4622-1E60A2EC96EF}"/>
              </a:ext>
            </a:extLst>
          </p:cNvPr>
          <p:cNvCxnSpPr>
            <a:cxnSpLocks/>
          </p:cNvCxnSpPr>
          <p:nvPr/>
        </p:nvCxnSpPr>
        <p:spPr>
          <a:xfrm flipV="1">
            <a:off x="5447761" y="5608723"/>
            <a:ext cx="0" cy="45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DBC443C-B141-1B0B-14BA-E13946718B08}"/>
              </a:ext>
            </a:extLst>
          </p:cNvPr>
          <p:cNvSpPr txBox="1"/>
          <p:nvPr/>
        </p:nvSpPr>
        <p:spPr>
          <a:xfrm>
            <a:off x="9941303" y="2704316"/>
            <a:ext cx="2187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Una</a:t>
            </a:r>
            <a:r>
              <a:rPr lang="es-ES" noProof="0" dirty="0"/>
              <a:t> vez anexado también se puede </a:t>
            </a:r>
            <a:r>
              <a:rPr lang="es-ES" b="1" noProof="0" dirty="0"/>
              <a:t>eliminar</a:t>
            </a:r>
            <a:r>
              <a:rPr lang="es-ES" noProof="0" dirty="0"/>
              <a:t> el documento pulsando el icono de la papelera</a:t>
            </a:r>
            <a:endParaRPr lang="es-ES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C9F319F7-DAE9-305B-609F-D58E11F2B3AA}"/>
              </a:ext>
            </a:extLst>
          </p:cNvPr>
          <p:cNvCxnSpPr>
            <a:cxnSpLocks/>
          </p:cNvCxnSpPr>
          <p:nvPr/>
        </p:nvCxnSpPr>
        <p:spPr>
          <a:xfrm flipV="1">
            <a:off x="1329660" y="3171825"/>
            <a:ext cx="699165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AF737C-32B2-D506-4F42-8C6705B6F978}"/>
              </a:ext>
            </a:extLst>
          </p:cNvPr>
          <p:cNvSpPr txBox="1"/>
          <p:nvPr/>
        </p:nvSpPr>
        <p:spPr>
          <a:xfrm>
            <a:off x="112386" y="3397423"/>
            <a:ext cx="212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noProof="0" dirty="0"/>
              <a:t>Aparecerá el documento anexado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B0A4B4-01ED-0BF4-8439-34CCD6A8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62" y="2188571"/>
            <a:ext cx="6592798" cy="15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B2F525-1543-6AFF-83F1-66B6E1D7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45" y="2990165"/>
            <a:ext cx="6795520" cy="35061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Este trámite se realiza desde la</a:t>
            </a:r>
            <a:r>
              <a:rPr lang="es-ES"/>
              <a:t> URL (acceso</a:t>
            </a:r>
            <a:r>
              <a:rPr lang="es-ES" noProof="0"/>
              <a:t>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/>
              <a:t>).</a:t>
            </a:r>
            <a:r>
              <a:rPr lang="es-ES" noProof="0"/>
              <a:t> </a:t>
            </a:r>
          </a:p>
          <a:p>
            <a:pPr algn="just"/>
            <a:r>
              <a:rPr lang="es-ES" noProof="0"/>
              <a:t>Es necesario disponer de </a:t>
            </a:r>
            <a:r>
              <a:rPr lang="es-ES" b="1" noProof="0" err="1"/>
              <a:t>Cl@ve</a:t>
            </a:r>
            <a:r>
              <a:rPr lang="es-ES" noProof="0"/>
              <a:t> o algún </a:t>
            </a:r>
            <a:r>
              <a:rPr lang="es-ES" b="1" noProof="0"/>
              <a:t>certificado digital</a:t>
            </a:r>
            <a:r>
              <a:rPr lang="es-ES" noProof="0"/>
              <a:t> para acceder al </a:t>
            </a:r>
            <a:r>
              <a:rPr lang="es-ES"/>
              <a:t>mismo</a:t>
            </a:r>
            <a:r>
              <a:rPr lang="es-ES" noProof="0"/>
              <a:t> . Con carácter general, se puede tramitar con DNIe, FNMT (Fábrica Nacional de </a:t>
            </a:r>
            <a:r>
              <a:rPr lang="es-ES"/>
              <a:t>La </a:t>
            </a:r>
            <a:r>
              <a:rPr lang="es-ES" noProof="0"/>
              <a:t>Moneda y Timbre) y con los certificados de persona jurídica, empleado público o persona física emitidos por la ACCV, además de todos aquellos aceptados por la plataforma de @firma.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 noProof="0"/>
              <a:t>Es necesario disponer de </a:t>
            </a:r>
            <a:r>
              <a:rPr lang="es-ES" b="1" noProof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 b="1"/>
              <a:t> </a:t>
            </a:r>
            <a:r>
              <a:rPr lang="es-ES"/>
              <a:t>p</a:t>
            </a:r>
            <a:r>
              <a:rPr lang="es-ES" noProof="0"/>
              <a:t>ara poder firmar y realizar la presentación telemática.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/>
              <a:t>Para más información consultar </a:t>
            </a:r>
            <a:r>
              <a:rPr lang="es-ES">
                <a:hlinkClick r:id="rId5"/>
              </a:rPr>
              <a:t>Para comenzar - Sede electronica - Generalitat Valenciana</a:t>
            </a:r>
            <a:r>
              <a:rPr lang="es-ES" noProof="0"/>
              <a:t> 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Aparecerá una lista con los formularios, anexos y tasas pagadas.</a:t>
            </a:r>
          </a:p>
          <a:p>
            <a:pPr algn="just"/>
            <a:endParaRPr lang="es-ES" noProof="0"/>
          </a:p>
          <a:p>
            <a:pPr algn="just"/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Registrar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0165B17A-8659-4A31-3316-794BB2F9C1F9}"/>
              </a:ext>
            </a:extLst>
          </p:cNvPr>
          <p:cNvCxnSpPr>
            <a:cxnSpLocks/>
          </p:cNvCxnSpPr>
          <p:nvPr/>
        </p:nvCxnSpPr>
        <p:spPr>
          <a:xfrm flipV="1">
            <a:off x="5800601" y="4795188"/>
            <a:ext cx="611774" cy="56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83942" y="5390634"/>
            <a:ext cx="3991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Registra y redirigirá a la Firma electrónica.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1298" y="53255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Si se quiere </a:t>
            </a:r>
            <a:r>
              <a:rPr lang="es-ES" b="1"/>
              <a:t>volver al paso anterior,</a:t>
            </a:r>
            <a:r>
              <a:rPr lang="es-ES"/>
              <a:t> se puede pulsar la flecha en color negro al lado de Registra.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</a:t>
            </a:r>
            <a:r>
              <a:rPr lang="es-ES" b="1" dirty="0"/>
              <a:t>revisar</a:t>
            </a:r>
            <a:r>
              <a:rPr lang="es-ES" dirty="0"/>
              <a:t> algún formulario o anexos aportados, se puede pulsar sobre ellos para verlo, se </a:t>
            </a:r>
            <a:r>
              <a:rPr lang="es-ES" b="1" dirty="0"/>
              <a:t>descargará</a:t>
            </a:r>
            <a:r>
              <a:rPr lang="es-ES" dirty="0"/>
              <a:t>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3047364"/>
            <a:ext cx="1168463" cy="38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</p:cNvCxnSpPr>
          <p:nvPr/>
        </p:nvCxnSpPr>
        <p:spPr>
          <a:xfrm flipH="1" flipV="1">
            <a:off x="7326775" y="4690686"/>
            <a:ext cx="199682" cy="62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5383EC3F-3DD1-F6C4-E568-3C05C279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73" y="1477703"/>
            <a:ext cx="8314028" cy="31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F8EB7-ADCE-55F2-8D11-92A7FEE29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8317D1D-7BCC-CEB5-F1E8-F8CC03EB586B}"/>
              </a:ext>
            </a:extLst>
          </p:cNvPr>
          <p:cNvSpPr txBox="1"/>
          <p:nvPr/>
        </p:nvSpPr>
        <p:spPr>
          <a:xfrm>
            <a:off x="351194" y="2551836"/>
            <a:ext cx="23975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preguntando si se quiere </a:t>
            </a:r>
            <a:r>
              <a:rPr lang="es-ES" b="1" noProof="0" dirty="0"/>
              <a:t>registrar</a:t>
            </a:r>
            <a:r>
              <a:rPr lang="es-ES" noProof="0" dirty="0"/>
              <a:t> la solicitud. Pulsar aceptar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0E2D0-F23E-78A3-9018-C4D64792B3DA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3DF5BB-CA11-1E2C-C486-A44F9C5F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015" y="1540580"/>
            <a:ext cx="7763410" cy="31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B739-C311-94C4-06F9-6A78A96C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4AA047-235B-F9D7-AACA-146D7C36AE69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va a </a:t>
            </a:r>
            <a:r>
              <a:rPr lang="es-ES" b="1" noProof="0" dirty="0"/>
              <a:t>redirigir</a:t>
            </a:r>
            <a:r>
              <a:rPr lang="es-ES" noProof="0" dirty="0"/>
              <a:t> a FIR para </a:t>
            </a:r>
            <a:r>
              <a:rPr lang="es-ES" b="1" noProof="0" dirty="0"/>
              <a:t>firmar</a:t>
            </a:r>
            <a:r>
              <a:rPr lang="es-ES" noProof="0" dirty="0"/>
              <a:t> la solicitud. Pulsar aceptar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3373B4-1D36-58ED-9326-FFCF6EA9E38D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E75338-C857-2B2C-0D4E-F0055D0A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67" y="2303010"/>
            <a:ext cx="5924854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6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41F1-5534-F555-DE9A-2BAB7235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3134E68-D86E-AA01-E3F0-CC5D00F856D7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41D28-7E61-4122-6E1D-CFDB12E23FAF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DEF4BD-98BC-888D-9468-1225FE52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2515C048-E696-3240-2935-F72A2696EA91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8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09C0-D6C2-EC20-3ABD-65889D6C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DEC259C-D6A9-8A43-A096-70A6E3F8DF79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A6538F-2460-6D20-038A-79D1143939B9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3A7DF4-C965-79F9-8AB0-500DE6D1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DFCA-3542-610F-F503-32E3802A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EC88D4E-A41E-9F98-70A9-8C915166D91A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932672-8C4C-EBA2-7298-5E93E0BAAEB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06C68E-436F-A517-44CF-26BF5E84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19A0267-D9AA-FDDE-2328-225695621EF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C23A6EE2-6D97-3566-C749-EFEE75B1BEB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15AC-574F-5CE1-0B8F-0D976B9A1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AF32D20-C33D-B37D-5262-69F9235303C6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72782-175C-FC2D-BD8D-2C6E74C20740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43D685-2CE1-ACA7-DF32-8CE0361A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BC83C5B-AF7A-9FE1-64B7-2B7907F64784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6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FC0D-4CCD-C4DB-A554-41B0F2FD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63C6-2855-BB14-DF43-441CB65E2E33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la operación está realizada. Pulsar </a:t>
            </a:r>
            <a:r>
              <a:rPr lang="es-ES" b="1" noProof="0" dirty="0"/>
              <a:t>Aceptar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A361B5-B502-7432-1DCA-D160202223CF}"/>
              </a:ext>
            </a:extLst>
          </p:cNvPr>
          <p:cNvSpPr txBox="1"/>
          <p:nvPr/>
        </p:nvSpPr>
        <p:spPr>
          <a:xfrm>
            <a:off x="144365" y="114241"/>
            <a:ext cx="10784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379300-954B-B243-C08F-117DCE6C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14" y="1165154"/>
            <a:ext cx="8982116" cy="41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9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526B-36C1-E35D-6962-94091ED1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40F5D6-F971-60BE-AB2F-01871389577E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Guardar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760E852E-32B0-9D0D-ECD9-8A624217EA6D}"/>
              </a:ext>
            </a:extLst>
          </p:cNvPr>
          <p:cNvSpPr txBox="1"/>
          <p:nvPr/>
        </p:nvSpPr>
        <p:spPr>
          <a:xfrm>
            <a:off x="9215655" y="3154732"/>
            <a:ext cx="259513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noProof="0"/>
              <a:t>Aparecerá el </a:t>
            </a:r>
            <a:r>
              <a:rPr lang="es-ES" b="1" noProof="0"/>
              <a:t>justificante</a:t>
            </a:r>
            <a:r>
              <a:rPr lang="es-ES" noProof="0"/>
              <a:t> de presentación que se podrá </a:t>
            </a:r>
            <a:r>
              <a:rPr lang="es-ES" b="1" noProof="0"/>
              <a:t>descargar</a:t>
            </a:r>
            <a:r>
              <a:rPr lang="es-ES" noProof="0"/>
              <a:t> en </a:t>
            </a:r>
            <a:r>
              <a:rPr lang="es-ES" b="1" noProof="0"/>
              <a:t>pdf</a:t>
            </a:r>
            <a:r>
              <a:rPr lang="es-ES" noProof="0"/>
              <a:t> y </a:t>
            </a:r>
            <a:r>
              <a:rPr lang="es-ES" b="1" noProof="0"/>
              <a:t>guardar</a:t>
            </a:r>
            <a:r>
              <a:rPr lang="es-ES" noProof="0"/>
              <a:t> en el PC pulsando el icono de las flechas.</a:t>
            </a:r>
            <a:endParaRPr lang="es-ES" noProof="0">
              <a:ea typeface="Calibri"/>
              <a:cs typeface="Calibri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2448B77-94B2-5B96-8AE4-3C6F93AB88E5}"/>
              </a:ext>
            </a:extLst>
          </p:cNvPr>
          <p:cNvCxnSpPr>
            <a:cxnSpLocks/>
          </p:cNvCxnSpPr>
          <p:nvPr/>
        </p:nvCxnSpPr>
        <p:spPr>
          <a:xfrm flipH="1" flipV="1">
            <a:off x="8686800" y="3552825"/>
            <a:ext cx="460544" cy="42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F56530F-CFCE-261B-5B21-947DB6D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" y="1330639"/>
            <a:ext cx="8030699" cy="34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En el </a:t>
            </a:r>
            <a:r>
              <a:rPr lang="es-ES" b="1" noProof="0"/>
              <a:t>justificante</a:t>
            </a:r>
            <a:r>
              <a:rPr lang="es-ES" noProof="0"/>
              <a:t> constará el organismo, el NIF de quien presentó la solicitud, fecha, número de registro y asunto.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Guardar. Detalle justificante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765C8D-0C9D-8C8A-13C5-DBD21D4C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82" y="1563091"/>
            <a:ext cx="7374943" cy="42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En el </a:t>
            </a:r>
            <a:r>
              <a:rPr lang="es-ES" b="1" noProof="0">
                <a:ea typeface="Calibri"/>
                <a:cs typeface="Calibri"/>
              </a:rPr>
              <a:t>justificante</a:t>
            </a:r>
            <a:r>
              <a:rPr lang="es-ES" noProof="0">
                <a:ea typeface="Calibri"/>
                <a:cs typeface="Calibri"/>
              </a:rPr>
              <a:t> se describe la documentación presentada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02D0CA-C96B-1B10-C1FD-D5C1CB6C9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26168"/>
            <a:ext cx="10257571" cy="32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5B9A06-3BCC-D2B5-A4CC-4953AA97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55" y="1410965"/>
            <a:ext cx="5774696" cy="4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2B19B6-AE3D-BDBE-52EB-9B2F7295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25" y="2114482"/>
            <a:ext cx="6553537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61E9-2A3B-3482-5C14-FFC2577DB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6AE338D-3206-915E-EE1A-F27FF58B3CBA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2DD168-C089-FF04-759E-DB31BC39851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63DB4E-9931-CA90-2427-60C3931D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33" y="1492129"/>
            <a:ext cx="6127121" cy="4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0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>
                <a:ea typeface="+mn-lt"/>
                <a:cs typeface="+mn-lt"/>
                <a:hlinkClick r:id="rId2"/>
              </a:rPr>
              <a:t>Carpeta </a:t>
            </a:r>
            <a:r>
              <a:rPr lang="es-ES" noProof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>
                <a:ea typeface="+mn-lt"/>
                <a:cs typeface="+mn-lt"/>
                <a:hlinkClick r:id="rId2"/>
              </a:rPr>
              <a:t> - GVA</a:t>
            </a:r>
            <a:r>
              <a:rPr lang="es-ES" noProof="0">
                <a:ea typeface="Calibri"/>
                <a:cs typeface="Calibri"/>
              </a:rPr>
              <a:t>)  se podrá acceder a las solicitudes de</a:t>
            </a:r>
            <a:r>
              <a:rPr lang="es-ES" b="1" noProof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>
                <a:ea typeface="Calibri"/>
                <a:cs typeface="Calibri"/>
              </a:rPr>
              <a:t>, utilizando bien el sistema </a:t>
            </a:r>
            <a:r>
              <a:rPr lang="es-ES" b="1" noProof="0" err="1">
                <a:ea typeface="Calibri"/>
                <a:cs typeface="Calibri"/>
              </a:rPr>
              <a:t>Cl@ve</a:t>
            </a:r>
            <a:r>
              <a:rPr lang="es-ES" noProof="0">
                <a:ea typeface="Calibri"/>
                <a:cs typeface="Calibri"/>
              </a:rPr>
              <a:t> o nuestro </a:t>
            </a:r>
            <a:r>
              <a:rPr lang="es-ES" b="1" noProof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Si</a:t>
            </a:r>
            <a:r>
              <a:rPr lang="es-ES" noProof="0" dirty="0"/>
              <a:t> por algún motivo no se finalizó la presentación telemática, al volver a entrar el sistema detectará que tiene una tramitación pendiente y le permitirá continuar. </a:t>
            </a:r>
          </a:p>
          <a:p>
            <a:endParaRPr lang="es-ES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noProof="0" dirty="0"/>
              <a:t>Registrar</a:t>
            </a:r>
            <a:r>
              <a:rPr lang="es-ES" noProof="0" dirty="0"/>
              <a:t> en el que se enviará la solicitud. </a:t>
            </a:r>
            <a:r>
              <a:rPr lang="es-ES" b="1" noProof="0" dirty="0"/>
              <a:t>Guardar</a:t>
            </a:r>
            <a:r>
              <a:rPr lang="es-ES" noProof="0" dirty="0"/>
              <a:t> en el que se proporcionará un justificante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6642D2-89AA-B2E0-BDBD-C190F292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18" y="2280213"/>
            <a:ext cx="8941537" cy="39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acceder hay que pulsar con el botón izquierdo del ratón sobre el </a:t>
            </a:r>
            <a:r>
              <a:rPr lang="es-ES" b="1" noProof="0" dirty="0"/>
              <a:t>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710867C-7387-B74C-5731-C5B9DCD1C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343" y="2097082"/>
            <a:ext cx="8655495" cy="22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169921" y="2362740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6B32CB9-FB8F-0580-C687-3A22CD70B793}"/>
              </a:ext>
            </a:extLst>
          </p:cNvPr>
          <p:cNvSpPr txBox="1"/>
          <p:nvPr/>
        </p:nvSpPr>
        <p:spPr>
          <a:xfrm>
            <a:off x="401900" y="3744686"/>
            <a:ext cx="2686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solicita la </a:t>
            </a:r>
            <a:r>
              <a:rPr lang="es-ES" b="1" dirty="0"/>
              <a:t>notificación en pape</a:t>
            </a:r>
            <a:r>
              <a:rPr lang="es-ES" dirty="0"/>
              <a:t>l, deberá seleccionar la opción.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5F3014B-CAD5-20F4-A8B3-CDD70D74CA00}"/>
              </a:ext>
            </a:extLst>
          </p:cNvPr>
          <p:cNvCxnSpPr>
            <a:cxnSpLocks/>
          </p:cNvCxnSpPr>
          <p:nvPr/>
        </p:nvCxnSpPr>
        <p:spPr>
          <a:xfrm>
            <a:off x="3008488" y="4379323"/>
            <a:ext cx="1313141" cy="28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93527BA-2330-B907-67B8-AA0304A2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0" y="1558829"/>
            <a:ext cx="5359675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65FF-3628-6D9A-7DE4-A2940887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C2D007-4982-E252-097B-82E566672878}"/>
              </a:ext>
            </a:extLst>
          </p:cNvPr>
          <p:cNvSpPr txBox="1"/>
          <p:nvPr/>
        </p:nvSpPr>
        <p:spPr>
          <a:xfrm>
            <a:off x="289664" y="2346065"/>
            <a:ext cx="29182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ea typeface="Calibri"/>
                <a:cs typeface="Calibri"/>
              </a:rPr>
              <a:t>Es obligatorio rellenar los datos del Solicitante 1, el </a:t>
            </a:r>
            <a:r>
              <a:rPr lang="es-ES" b="1" dirty="0">
                <a:ea typeface="Calibri"/>
                <a:cs typeface="Calibri"/>
              </a:rPr>
              <a:t>solicitante 2</a:t>
            </a:r>
            <a:r>
              <a:rPr lang="es-ES" dirty="0">
                <a:ea typeface="Calibri"/>
                <a:cs typeface="Calibri"/>
              </a:rPr>
              <a:t> es </a:t>
            </a:r>
            <a:r>
              <a:rPr lang="es-ES" b="1" dirty="0">
                <a:ea typeface="Calibri"/>
                <a:cs typeface="Calibri"/>
              </a:rPr>
              <a:t>opcional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5608AD-6887-2930-F84D-A8AA41C40989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56E7F34-BAAE-7853-45DC-5A25BD226337}"/>
              </a:ext>
            </a:extLst>
          </p:cNvPr>
          <p:cNvCxnSpPr>
            <a:cxnSpLocks/>
          </p:cNvCxnSpPr>
          <p:nvPr/>
        </p:nvCxnSpPr>
        <p:spPr>
          <a:xfrm>
            <a:off x="3088130" y="2674211"/>
            <a:ext cx="1233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779DEB9-535A-BAED-D912-582013DD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953" y="1561335"/>
            <a:ext cx="5315223" cy="38355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3AAB83-7143-6875-FE8B-DCB3ED9435BF}"/>
              </a:ext>
            </a:extLst>
          </p:cNvPr>
          <p:cNvSpPr txBox="1"/>
          <p:nvPr/>
        </p:nvSpPr>
        <p:spPr>
          <a:xfrm>
            <a:off x="289664" y="3679912"/>
            <a:ext cx="291820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ea typeface="Calibri"/>
                <a:cs typeface="Calibri"/>
              </a:rPr>
              <a:t>Es </a:t>
            </a:r>
            <a:r>
              <a:rPr lang="es-ES" b="1" dirty="0">
                <a:ea typeface="Calibri"/>
                <a:cs typeface="Calibri"/>
              </a:rPr>
              <a:t>obligatorio</a:t>
            </a:r>
            <a:r>
              <a:rPr lang="es-ES" dirty="0">
                <a:ea typeface="Calibri"/>
                <a:cs typeface="Calibri"/>
              </a:rPr>
              <a:t> seleccionar el </a:t>
            </a:r>
            <a:r>
              <a:rPr lang="es-ES" b="1" dirty="0">
                <a:ea typeface="Calibri"/>
                <a:cs typeface="Calibri"/>
              </a:rPr>
              <a:t>idioma</a:t>
            </a:r>
            <a:r>
              <a:rPr lang="es-ES" dirty="0">
                <a:ea typeface="Calibri"/>
                <a:cs typeface="Calibri"/>
              </a:rPr>
              <a:t> de notificación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2897661-88CC-32AE-7039-7E57D27278A7}"/>
              </a:ext>
            </a:extLst>
          </p:cNvPr>
          <p:cNvCxnSpPr>
            <a:cxnSpLocks/>
          </p:cNvCxnSpPr>
          <p:nvPr/>
        </p:nvCxnSpPr>
        <p:spPr>
          <a:xfrm>
            <a:off x="3088129" y="4141577"/>
            <a:ext cx="1233500" cy="604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0493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1502</Words>
  <Application>Microsoft Office PowerPoint</Application>
  <PresentationFormat>Personalizado</PresentationFormat>
  <Paragraphs>140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Helvetica</vt:lpstr>
      <vt:lpstr>Helvetica Regular</vt:lpstr>
      <vt:lpstr>Roboto</vt:lpstr>
      <vt:lpstr>Segoe UI</vt:lpstr>
      <vt:lpstr>Times New Roman</vt:lpstr>
      <vt:lpstr>Plantilla_Patron</vt:lpstr>
      <vt:lpstr>Solicitud de modificación de datos inscritos (inscripción marginal) en el Registro de Uniones de Hecho –Con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2025-10-16T10:29:54Z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