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37"/>
  </p:notesMasterIdLst>
  <p:handoutMasterIdLst>
    <p:handoutMasterId r:id="rId38"/>
  </p:handoutMasterIdLst>
  <p:sldIdLst>
    <p:sldId id="260" r:id="rId5"/>
    <p:sldId id="265" r:id="rId6"/>
    <p:sldId id="303" r:id="rId7"/>
    <p:sldId id="335" r:id="rId8"/>
    <p:sldId id="336" r:id="rId9"/>
    <p:sldId id="309" r:id="rId10"/>
    <p:sldId id="310" r:id="rId11"/>
    <p:sldId id="304" r:id="rId12"/>
    <p:sldId id="311" r:id="rId13"/>
    <p:sldId id="354" r:id="rId14"/>
    <p:sldId id="314" r:id="rId15"/>
    <p:sldId id="355" r:id="rId16"/>
    <p:sldId id="316" r:id="rId17"/>
    <p:sldId id="372" r:id="rId18"/>
    <p:sldId id="317" r:id="rId19"/>
    <p:sldId id="356" r:id="rId20"/>
    <p:sldId id="357" r:id="rId21"/>
    <p:sldId id="353" r:id="rId22"/>
    <p:sldId id="361" r:id="rId23"/>
    <p:sldId id="373" r:id="rId24"/>
    <p:sldId id="374" r:id="rId25"/>
    <p:sldId id="302" r:id="rId26"/>
    <p:sldId id="364" r:id="rId27"/>
    <p:sldId id="375" r:id="rId28"/>
    <p:sldId id="376" r:id="rId29"/>
    <p:sldId id="338" r:id="rId30"/>
    <p:sldId id="339" r:id="rId31"/>
    <p:sldId id="340" r:id="rId32"/>
    <p:sldId id="370" r:id="rId33"/>
    <p:sldId id="371" r:id="rId34"/>
    <p:sldId id="343" r:id="rId35"/>
    <p:sldId id="285" r:id="rId36"/>
  </p:sldIdLst>
  <p:sldSz cx="121935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3BA"/>
    <a:srgbClr val="4DC58D"/>
    <a:srgbClr val="7030A0"/>
    <a:srgbClr val="000000"/>
    <a:srgbClr val="C8142F"/>
    <a:srgbClr val="1930FA"/>
    <a:srgbClr val="193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003EA-7178-4448-9819-727FD7397C1E}" v="7" dt="2025-10-08T09:15:3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D0443A8-41F8-4565-929E-65FA699DAB70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0" y="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imagen d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4960" cy="3084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Marcador de notas 6"/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0" y="868536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CCC7798F-728C-439A-AEEB-07D03B51A1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1594B-12A8-6458-7C34-7226BC96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2" y="0"/>
            <a:ext cx="6540226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0623-0651-B459-339B-26BFE8249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r="70178" b="-719"/>
          <a:stretch/>
        </p:blipFill>
        <p:spPr>
          <a:xfrm>
            <a:off x="10568536" y="6125919"/>
            <a:ext cx="839193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DCF7A-73CE-9D2C-8FCF-40F5E8603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l="29836" t="-7696"/>
          <a:stretch/>
        </p:blipFill>
        <p:spPr>
          <a:xfrm>
            <a:off x="10064872" y="6429784"/>
            <a:ext cx="1846522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D7E70-A814-C8A4-0162-D3EDAE8E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375" y="403867"/>
            <a:ext cx="2150521" cy="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Un edificio de ladrillo&#10;&#10;Descripción generada automáticamente">
            <a:extLst>
              <a:ext uri="{FF2B5EF4-FFF2-40B4-BE49-F238E27FC236}">
                <a16:creationId xmlns:a16="http://schemas.microsoft.com/office/drawing/2014/main" id="{DF67B9A2-8738-BD94-8402-73DB04AA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76" y="1988542"/>
            <a:ext cx="2303565" cy="3137129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85C3D632-3442-12FC-6B3C-A162955EE47D}"/>
              </a:ext>
            </a:extLst>
          </p:cNvPr>
          <p:cNvSpPr/>
          <p:nvPr userDrawn="1"/>
        </p:nvSpPr>
        <p:spPr>
          <a:xfrm>
            <a:off x="786159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D17BAC-947B-ED5E-D24E-B837925A774A}"/>
              </a:ext>
            </a:extLst>
          </p:cNvPr>
          <p:cNvSpPr/>
          <p:nvPr userDrawn="1"/>
        </p:nvSpPr>
        <p:spPr>
          <a:xfrm>
            <a:off x="6238780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9DA7D03A-CCE8-CFA2-91E0-605183C2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554512" y="2405325"/>
            <a:ext cx="3137128" cy="230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D75F0-F28B-031B-95C8-70E1CDF94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553-3444-B80A-A652-C4696D86B491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99124557-003C-07CB-F9FF-94E9DCCC502F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7211682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B15ACC76-857B-1136-DA7C-C1B4D0D02E2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086009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E31BF-F24B-101B-F971-305F32BC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edificio de ladrillo&#10;&#10;Descripción generada automáticamente">
            <a:extLst>
              <a:ext uri="{FF2B5EF4-FFF2-40B4-BE49-F238E27FC236}">
                <a16:creationId xmlns:a16="http://schemas.microsoft.com/office/drawing/2014/main" id="{58B52CD5-62AB-A4FD-223A-AB3D648A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1" y="4247499"/>
            <a:ext cx="2312981" cy="1721983"/>
          </a:xfrm>
          <a:prstGeom prst="rect">
            <a:avLst/>
          </a:prstGeom>
        </p:spPr>
      </p:pic>
      <p:pic>
        <p:nvPicPr>
          <p:cNvPr id="16" name="Imagen 15" descr="Una cocina moderna&#10;&#10;Descripción generada automáticamente con confianza media">
            <a:extLst>
              <a:ext uri="{FF2B5EF4-FFF2-40B4-BE49-F238E27FC236}">
                <a16:creationId xmlns:a16="http://schemas.microsoft.com/office/drawing/2014/main" id="{1F135799-E6AF-9E26-F42B-512556C7B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6"/>
          <a:stretch/>
        </p:blipFill>
        <p:spPr>
          <a:xfrm>
            <a:off x="786158" y="1520146"/>
            <a:ext cx="2312981" cy="2317237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">
            <a:extLst>
              <a:ext uri="{FF2B5EF4-FFF2-40B4-BE49-F238E27FC236}">
                <a16:creationId xmlns:a16="http://schemas.microsoft.com/office/drawing/2014/main" id="{2A9BD045-8ADF-3D75-711A-0F76BD74A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0" y="1520146"/>
            <a:ext cx="2312981" cy="1606850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5A1A29ED-3116-103A-EBCB-CAEAD4EA7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" y="4247499"/>
            <a:ext cx="2312981" cy="1721983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7AE5BCB7-F298-1F2E-B1C4-E59C9425A49F}"/>
              </a:ext>
            </a:extLst>
          </p:cNvPr>
          <p:cNvSpPr/>
          <p:nvPr userDrawn="1"/>
        </p:nvSpPr>
        <p:spPr>
          <a:xfrm>
            <a:off x="786158" y="2818955"/>
            <a:ext cx="4820315" cy="1957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D8F5D-0905-615E-30AD-A41F5894D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0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58CABFE8-1140-B5A2-723B-06549EFE6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982" y="1518407"/>
            <a:ext cx="2497123" cy="4442540"/>
          </a:xfrm>
          <a:prstGeom prst="rect">
            <a:avLst/>
          </a:prstGeom>
        </p:spPr>
      </p:pic>
      <p:pic>
        <p:nvPicPr>
          <p:cNvPr id="10" name="Imagen 9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A06D2198-8D0E-1920-8A97-9381B29D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899" y="1518407"/>
            <a:ext cx="2497123" cy="4442540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4BE7C5A-0D9F-1E71-2A07-688AFA427B54}"/>
              </a:ext>
            </a:extLst>
          </p:cNvPr>
          <p:cNvSpPr/>
          <p:nvPr userDrawn="1"/>
        </p:nvSpPr>
        <p:spPr>
          <a:xfrm>
            <a:off x="6260982" y="2884127"/>
            <a:ext cx="5144040" cy="1711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5A5D2-568C-9065-D521-5A516A9EA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2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7EC0B58-747A-9D9F-2222-7F8CE24AD4E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851" y="2214009"/>
            <a:ext cx="4821984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3AE9292-CBC5-EC22-E81A-BCC94833FF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4686" y="2214009"/>
            <a:ext cx="4847230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1B19-CE29-A59B-135E-11621D75E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4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Edificio de piedra&#10;&#10;Descripción generada automáticamente">
            <a:extLst>
              <a:ext uri="{FF2B5EF4-FFF2-40B4-BE49-F238E27FC236}">
                <a16:creationId xmlns:a16="http://schemas.microsoft.com/office/drawing/2014/main" id="{D9ABECB3-1800-1716-7193-CECFE782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50" y="2214008"/>
            <a:ext cx="4851187" cy="2978777"/>
          </a:xfrm>
          <a:prstGeom prst="rect">
            <a:avLst/>
          </a:prstGeom>
        </p:spPr>
      </p:pic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23F2E4FC-D481-DEBC-4701-95E32CA0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687" y="2214009"/>
            <a:ext cx="4847230" cy="2978776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7DF2F1-9B0A-0A73-5E17-45EB7E064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5F0CF5E1-8836-3D73-E814-7D6AEFFCB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227"/>
            <a:ext cx="12193588" cy="2689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6D84DE-1AED-DBAB-5F45-E09838B09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C094C6AD-76F4-1C5C-92FA-C5601B69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369908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83BF18A-D608-9E7E-FFA4-4AC555391C2F}"/>
              </a:ext>
            </a:extLst>
          </p:cNvPr>
          <p:cNvSpPr/>
          <p:nvPr userDrawn="1"/>
        </p:nvSpPr>
        <p:spPr>
          <a:xfrm>
            <a:off x="6369908" y="0"/>
            <a:ext cx="5875638" cy="6858000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69DD-9FD7-1A37-A7FB-DA4A2C0FC11B}"/>
              </a:ext>
            </a:extLst>
          </p:cNvPr>
          <p:cNvSpPr/>
          <p:nvPr userDrawn="1"/>
        </p:nvSpPr>
        <p:spPr>
          <a:xfrm rot="5400000">
            <a:off x="3137014" y="3232894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AD9D2D-0844-99E8-045F-564E9646FC5D}"/>
              </a:ext>
            </a:extLst>
          </p:cNvPr>
          <p:cNvSpPr txBox="1"/>
          <p:nvPr userDrawn="1"/>
        </p:nvSpPr>
        <p:spPr>
          <a:xfrm>
            <a:off x="8468644" y="1958465"/>
            <a:ext cx="26407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4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5E3696-BAFC-A2D7-B93D-E11228059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775994" y="6237767"/>
            <a:ext cx="3089488" cy="27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>
            <a:extLst>
              <a:ext uri="{FF2B5EF4-FFF2-40B4-BE49-F238E27FC236}">
                <a16:creationId xmlns:a16="http://schemas.microsoft.com/office/drawing/2014/main" id="{5B75362E-E3E5-0217-9BED-5E16C155D9E6}"/>
              </a:ext>
            </a:extLst>
          </p:cNvPr>
          <p:cNvSpPr/>
          <p:nvPr userDrawn="1"/>
        </p:nvSpPr>
        <p:spPr>
          <a:xfrm>
            <a:off x="744918" y="1568958"/>
            <a:ext cx="4191000" cy="391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457372-9D6A-BBE7-FA22-CE4DA4D09962}"/>
              </a:ext>
            </a:extLst>
          </p:cNvPr>
          <p:cNvSpPr/>
          <p:nvPr userDrawn="1"/>
        </p:nvSpPr>
        <p:spPr>
          <a:xfrm>
            <a:off x="744918" y="1054608"/>
            <a:ext cx="5158388" cy="7315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C0A03-D7A2-8C39-E44F-F36BFA60F878}"/>
              </a:ext>
            </a:extLst>
          </p:cNvPr>
          <p:cNvSpPr txBox="1"/>
          <p:nvPr userDrawn="1"/>
        </p:nvSpPr>
        <p:spPr>
          <a:xfrm>
            <a:off x="744918" y="467334"/>
            <a:ext cx="2368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pic>
        <p:nvPicPr>
          <p:cNvPr id="12" name="Imagen 11" descr="Vista frontal de una carretera sinuosa en el desierto">
            <a:extLst>
              <a:ext uri="{FF2B5EF4-FFF2-40B4-BE49-F238E27FC236}">
                <a16:creationId xmlns:a16="http://schemas.microsoft.com/office/drawing/2014/main" id="{A63F95DF-3E1B-076D-5AF7-EE5649E4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4"/>
          <a:stretch/>
        </p:blipFill>
        <p:spPr>
          <a:xfrm>
            <a:off x="6657761" y="-1"/>
            <a:ext cx="5535827" cy="70124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9DB7E-C543-01FB-CC6C-4BAE4B9C7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2F822-D50F-77B2-7DDD-31024126CB31}"/>
              </a:ext>
            </a:extLst>
          </p:cNvPr>
          <p:cNvSpPr/>
          <p:nvPr userDrawn="1"/>
        </p:nvSpPr>
        <p:spPr>
          <a:xfrm rot="5400000">
            <a:off x="2107456" y="3232897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AB618-F062-70D1-706B-539F967D75B4}"/>
              </a:ext>
            </a:extLst>
          </p:cNvPr>
          <p:cNvSpPr txBox="1"/>
          <p:nvPr userDrawn="1"/>
        </p:nvSpPr>
        <p:spPr>
          <a:xfrm>
            <a:off x="510892" y="766038"/>
            <a:ext cx="264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B411547-8774-C198-DAD1-1A397530AD02}"/>
              </a:ext>
            </a:extLst>
          </p:cNvPr>
          <p:cNvSpPr/>
          <p:nvPr userDrawn="1"/>
        </p:nvSpPr>
        <p:spPr>
          <a:xfrm>
            <a:off x="6320380" y="2771622"/>
            <a:ext cx="4191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n 7" descr="Vista frontal de una carretera sinuosa en el desierto">
            <a:extLst>
              <a:ext uri="{FF2B5EF4-FFF2-40B4-BE49-F238E27FC236}">
                <a16:creationId xmlns:a16="http://schemas.microsoft.com/office/drawing/2014/main" id="{C330BA12-1EB1-4222-3BFA-5F99C93E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8064"/>
            <a:ext cx="5340350" cy="40568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87091E-680A-583F-0A06-E3F0E91F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15272" y="6347291"/>
            <a:ext cx="2330855" cy="2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46D7FB-82B8-93A5-9E49-177D32ED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A571E-A2E2-836D-25A5-9F8CB8DF2A6A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edificio de ladrillo&#10;&#10;Descripción generada automáticamente">
            <a:extLst>
              <a:ext uri="{FF2B5EF4-FFF2-40B4-BE49-F238E27FC236}">
                <a16:creationId xmlns:a16="http://schemas.microsoft.com/office/drawing/2014/main" id="{0B07F363-9AE4-001B-C433-4440A9E5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75" y="0"/>
            <a:ext cx="426481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3A429-0F0F-58A8-1595-92F927215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348814AB-9715-0456-C4FC-CDC14ABA6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87962"/>
            <a:ext cx="5547330" cy="36844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C63BE9-A85D-145D-A2D2-31814629B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0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3611378C-B632-EF00-DCE7-B719CDEDE0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9843" y="1787962"/>
            <a:ext cx="5547330" cy="36844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6BEB6-9BB8-56BD-4FC1-C5A9D06C7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1B1D510A-E10E-A6AE-BF24-CE8A87F0FE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967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0732F0E0-D277-BC82-4427-A4A23BEA77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1076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8D680CB-4416-BBC0-7A1C-57E1F580484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1185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3374D8BD-34F6-8D1B-E5EE-AD47C66935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1294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B6244B-1716-2C6A-31FC-FF78A0FCC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Un edificio de ladrillo&#10;&#10;Descripción generada automáticamente">
            <a:extLst>
              <a:ext uri="{FF2B5EF4-FFF2-40B4-BE49-F238E27FC236}">
                <a16:creationId xmlns:a16="http://schemas.microsoft.com/office/drawing/2014/main" id="{74F6BE77-2C52-46F0-39C1-E1C84AE4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67" y="1988544"/>
            <a:ext cx="2303565" cy="3137129"/>
          </a:xfrm>
          <a:prstGeom prst="rect">
            <a:avLst/>
          </a:prstGeom>
        </p:spPr>
      </p:pic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C5292710-144A-419A-0D0D-3406ECE4E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4295" y="2405326"/>
            <a:ext cx="3137128" cy="2303565"/>
          </a:xfrm>
          <a:prstGeom prst="rect">
            <a:avLst/>
          </a:prstGeom>
        </p:spPr>
      </p:pic>
      <p:pic>
        <p:nvPicPr>
          <p:cNvPr id="7" name="Imagen 6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3EE2A49A-0286-7DF8-BEC0-772BD789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036" y="1988544"/>
            <a:ext cx="2313864" cy="3137129"/>
          </a:xfrm>
          <a:prstGeom prst="rect">
            <a:avLst/>
          </a:prstGeom>
        </p:spPr>
      </p:pic>
      <p:pic>
        <p:nvPicPr>
          <p:cNvPr id="11" name="Imagen 10" descr="Edificio de piedra&#10;&#10;Descripción generada automáticamente">
            <a:extLst>
              <a:ext uri="{FF2B5EF4-FFF2-40B4-BE49-F238E27FC236}">
                <a16:creationId xmlns:a16="http://schemas.microsoft.com/office/drawing/2014/main" id="{EE99429C-4936-0354-CDDE-8DF6D43A6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293" y="1988544"/>
            <a:ext cx="2411328" cy="31371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84D72-2AA5-5ADD-A177-080843735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C827D-6195-3D83-B1B5-1849B59CE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F87-AFF7-4CC5-A5BA-B56AA5F88733}" type="datetimeFigureOut">
              <a:rPr lang="es-ES" smtClean="0"/>
              <a:t>16/10/2025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8" r:id="rId4"/>
    <p:sldLayoutId id="2147483691" r:id="rId5"/>
    <p:sldLayoutId id="2147483692" r:id="rId6"/>
    <p:sldLayoutId id="2147483701" r:id="rId7"/>
    <p:sldLayoutId id="2147483693" r:id="rId8"/>
    <p:sldLayoutId id="2147483694" r:id="rId9"/>
    <p:sldLayoutId id="2147483700" r:id="rId10"/>
    <p:sldLayoutId id="2147483699" r:id="rId11"/>
    <p:sldLayoutId id="2147483695" r:id="rId12"/>
    <p:sldLayoutId id="2147483698" r:id="rId13"/>
    <p:sldLayoutId id="2147483702" r:id="rId14"/>
    <p:sldLayoutId id="2147483703" r:id="rId15"/>
    <p:sldLayoutId id="2147483697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gva.es/es/per-a-comencar" TargetMode="External"/><Relationship Id="rId2" Type="http://schemas.openxmlformats.org/officeDocument/2006/relationships/hyperlink" Target="https://www.gva.es/es/inicio/procedimientos?id_proc=166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carpetaciudadana.gva.es/micarpeta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66EA-167A-F026-8584-70BCC07CC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479" y="2152260"/>
            <a:ext cx="6338449" cy="107077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s-ES" sz="3200" b="1" noProof="0" dirty="0">
                <a:latin typeface="Roboto"/>
                <a:ea typeface="Roboto"/>
                <a:cs typeface="Roboto"/>
              </a:rPr>
              <a:t>Solicitud de inscripción de una unión de hecho en el Registro de Uniones de Hecho –Sin certificado digital-</a:t>
            </a:r>
            <a:br>
              <a:rPr lang="es-ES" b="1" noProof="0" dirty="0"/>
            </a:br>
            <a:endParaRPr lang="es-ES" sz="2400" b="1" noProof="0" dirty="0"/>
          </a:p>
        </p:txBody>
      </p:sp>
      <p:sp>
        <p:nvSpPr>
          <p:cNvPr id="3" name="Marcador de título 7">
            <a:extLst>
              <a:ext uri="{FF2B5EF4-FFF2-40B4-BE49-F238E27FC236}">
                <a16:creationId xmlns:a16="http://schemas.microsoft.com/office/drawing/2014/main" id="{6EE4AD19-20A6-145F-9364-7ADD76639A3C}"/>
              </a:ext>
            </a:extLst>
          </p:cNvPr>
          <p:cNvSpPr txBox="1">
            <a:spLocks/>
          </p:cNvSpPr>
          <p:nvPr/>
        </p:nvSpPr>
        <p:spPr>
          <a:xfrm>
            <a:off x="224847" y="5298551"/>
            <a:ext cx="6080703" cy="14252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Conselleria de Justicia y Administración Pública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 General de Atención a las Víctimas y Acceso a la Justicia 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Colegios Profesionales y Registro de Uniones de Hecho de la Comunitat Valenciana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3721DE-8173-CA67-003E-5B9F42EECDCD}"/>
              </a:ext>
            </a:extLst>
          </p:cNvPr>
          <p:cNvSpPr txBox="1"/>
          <p:nvPr/>
        </p:nvSpPr>
        <p:spPr>
          <a:xfrm>
            <a:off x="3226265" y="4432448"/>
            <a:ext cx="157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/>
              <a:t>24/09/2025</a:t>
            </a:r>
          </a:p>
        </p:txBody>
      </p:sp>
    </p:spTree>
    <p:extLst>
      <p:ext uri="{BB962C8B-B14F-4D97-AF65-F5344CB8AC3E}">
        <p14:creationId xmlns:p14="http://schemas.microsoft.com/office/powerpoint/2010/main" val="40211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44EBD-E1F7-9157-B151-A85677BE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E0C73E-D86B-1331-D39F-D1E1C093FE7A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E3E65CFB-B564-FB4B-EA36-A6C1E2646F94}"/>
              </a:ext>
            </a:extLst>
          </p:cNvPr>
          <p:cNvCxnSpPr>
            <a:cxnSpLocks/>
          </p:cNvCxnSpPr>
          <p:nvPr/>
        </p:nvCxnSpPr>
        <p:spPr>
          <a:xfrm>
            <a:off x="3706947" y="2048765"/>
            <a:ext cx="1006567" cy="77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7F9697-9FBA-87D4-55B7-F834EF9B753B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Seleccionando </a:t>
            </a:r>
            <a:r>
              <a:rPr lang="es-ES" b="1" noProof="0" dirty="0">
                <a:ea typeface="+mn-lt"/>
                <a:cs typeface="+mn-lt"/>
              </a:rPr>
              <a:t>Presenta documento público</a:t>
            </a:r>
            <a:r>
              <a:rPr lang="es-ES" noProof="0" dirty="0">
                <a:ea typeface="+mn-lt"/>
                <a:cs typeface="+mn-lt"/>
              </a:rPr>
              <a:t>, habrá que indicar fecha de Comparecencia, el </a:t>
            </a:r>
            <a:r>
              <a:rPr lang="es-ES" noProof="0" dirty="0" err="1">
                <a:ea typeface="+mn-lt"/>
                <a:cs typeface="+mn-lt"/>
              </a:rPr>
              <a:t>Nom</a:t>
            </a:r>
            <a:r>
              <a:rPr lang="es-ES" dirty="0" err="1">
                <a:ea typeface="+mn-lt"/>
                <a:cs typeface="+mn-lt"/>
              </a:rPr>
              <a:t>bre</a:t>
            </a:r>
            <a:r>
              <a:rPr lang="es-ES" dirty="0">
                <a:ea typeface="+mn-lt"/>
                <a:cs typeface="+mn-lt"/>
              </a:rPr>
              <a:t>, Localidad del Notario y Núm. De protocolo.</a:t>
            </a:r>
            <a:endParaRPr lang="es-ES" noProof="0" dirty="0">
              <a:ea typeface="+mn-lt"/>
              <a:cs typeface="+mn-lt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3F62824E-A444-6F28-7D61-947FBA5A35F2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1111031" cy="9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E2153-9EED-3E0F-D140-C8EF02E0753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A23D4-0ECB-E463-8925-6DC0E610EEA7}"/>
              </a:ext>
            </a:extLst>
          </p:cNvPr>
          <p:cNvSpPr txBox="1"/>
          <p:nvPr/>
        </p:nvSpPr>
        <p:spPr>
          <a:xfrm>
            <a:off x="417677" y="3938588"/>
            <a:ext cx="317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Se debe seleccionar el </a:t>
            </a:r>
            <a:r>
              <a:rPr lang="es-ES" b="1" noProof="0" dirty="0"/>
              <a:t>idioma</a:t>
            </a:r>
            <a:r>
              <a:rPr lang="es-ES" noProof="0" dirty="0"/>
              <a:t> de notificación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5FDED45-3C95-5924-85FD-C2D448C5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495" y="1169929"/>
            <a:ext cx="5378726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A691-2F6E-8700-2BD7-88F7F3E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E5F58-0012-ABDB-582E-8A1AB420C1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1128-DBC0-9F3A-3E09-E164020F4C1E}"/>
              </a:ext>
            </a:extLst>
          </p:cNvPr>
          <p:cNvSpPr txBox="1"/>
          <p:nvPr/>
        </p:nvSpPr>
        <p:spPr>
          <a:xfrm>
            <a:off x="116509" y="1925201"/>
            <a:ext cx="30334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Rellenar el apartado de </a:t>
            </a:r>
            <a:r>
              <a:rPr lang="es-ES" b="1" noProof="0" dirty="0">
                <a:ea typeface="+mn-lt"/>
                <a:cs typeface="+mn-lt"/>
              </a:rPr>
              <a:t>representación</a:t>
            </a:r>
            <a:r>
              <a:rPr lang="es-ES" noProof="0" dirty="0">
                <a:ea typeface="+mn-lt"/>
                <a:cs typeface="+mn-lt"/>
              </a:rPr>
              <a:t> en su caso.</a:t>
            </a:r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EC9BA-594A-8651-D8C6-6FEF1CC96064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b="1" dirty="0">
                <a:ea typeface="+mn-lt"/>
                <a:cs typeface="+mn-lt"/>
              </a:rPr>
              <a:t>obtenga</a:t>
            </a:r>
            <a:r>
              <a:rPr lang="es-ES" dirty="0">
                <a:ea typeface="+mn-lt"/>
                <a:cs typeface="+mn-lt"/>
              </a:rPr>
              <a:t> los datos de identidad, deberá marcar la opción.</a:t>
            </a:r>
            <a:endParaRPr lang="es-ES" b="1" noProof="0" dirty="0"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36223-EA9F-5958-BA36-777E22D18BDD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D2403BCC-4291-9E6E-7E02-9208E161DC09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1063800D-E3D1-21B7-B388-41A06A8AC723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542098" cy="44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C01A974-2298-29E6-55E9-FBA3319C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68" y="1503550"/>
            <a:ext cx="531522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07FA-4796-B5E3-45D3-472A9184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F91A7D-3095-9CCE-9E09-6B985F03466E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F99BB-8CD3-452D-27A2-06324AF6A795}"/>
              </a:ext>
            </a:extLst>
          </p:cNvPr>
          <p:cNvSpPr txBox="1"/>
          <p:nvPr/>
        </p:nvSpPr>
        <p:spPr>
          <a:xfrm>
            <a:off x="116509" y="1925201"/>
            <a:ext cx="30334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</a:t>
            </a:r>
            <a:r>
              <a:rPr lang="es-ES" b="1" dirty="0">
                <a:ea typeface="+mn-lt"/>
                <a:cs typeface="+mn-lt"/>
              </a:rPr>
              <a:t>datos</a:t>
            </a:r>
            <a:r>
              <a:rPr lang="es-ES" dirty="0">
                <a:ea typeface="+mn-lt"/>
                <a:cs typeface="+mn-lt"/>
              </a:rPr>
              <a:t> de identidad, deberá marcar la opción.</a:t>
            </a:r>
            <a:endParaRPr lang="es-ES" b="1" dirty="0">
              <a:ea typeface="+mn-lt"/>
              <a:cs typeface="+mn-lt"/>
            </a:endParaRP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3478A-7660-AECB-C1B4-D3BB0D15F132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Marcar en caso de que el solicitante se </a:t>
            </a:r>
            <a:r>
              <a:rPr lang="es-ES" b="1" noProof="0" dirty="0">
                <a:ea typeface="+mn-lt"/>
                <a:cs typeface="+mn-lt"/>
              </a:rPr>
              <a:t>oponga</a:t>
            </a:r>
            <a:r>
              <a:rPr lang="es-ES" noProof="0" dirty="0">
                <a:ea typeface="+mn-lt"/>
                <a:cs typeface="+mn-lt"/>
              </a:rPr>
              <a:t> a la obtención de los </a:t>
            </a:r>
            <a:r>
              <a:rPr lang="es-ES" b="1" noProof="0" dirty="0">
                <a:ea typeface="+mn-lt"/>
                <a:cs typeface="+mn-lt"/>
              </a:rPr>
              <a:t>datos</a:t>
            </a:r>
            <a:r>
              <a:rPr lang="es-ES" noProof="0" dirty="0">
                <a:ea typeface="+mn-lt"/>
                <a:cs typeface="+mn-lt"/>
              </a:rPr>
              <a:t> de residencia por la </a:t>
            </a:r>
            <a:r>
              <a:rPr lang="es-ES" b="1" noProof="0" dirty="0">
                <a:ea typeface="+mn-lt"/>
                <a:cs typeface="+mn-lt"/>
              </a:rPr>
              <a:t>Administración</a:t>
            </a:r>
            <a:r>
              <a:rPr lang="es-ES" noProof="0" dirty="0">
                <a:ea typeface="+mn-lt"/>
                <a:cs typeface="+mn-lt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637B7-BF5A-E5F7-1CDB-EEDF51645289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88451A94-BF07-CBF1-E504-7E2111C02B10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A705FF3E-7AA2-1D40-EA01-14C32DAC3021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422707" cy="74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E79285F-FBC4-FD7E-C86E-60080EB6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6" y="1432735"/>
            <a:ext cx="5283472" cy="3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511E-0B30-D971-16FC-62C2A76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176795-5093-A77E-1D39-DED5D39460F1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535A8-CD8D-3B60-9434-478F081C2C26}"/>
              </a:ext>
            </a:extLst>
          </p:cNvPr>
          <p:cNvSpPr txBox="1"/>
          <p:nvPr/>
        </p:nvSpPr>
        <p:spPr>
          <a:xfrm>
            <a:off x="8551374" y="5473436"/>
            <a:ext cx="26796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/>
              <a:t>Una vez cumplimentados los datos pulsar Finaliza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EBE585-B3DD-7151-5232-119D994B11D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Conector recto de flecha 5">
            <a:extLst>
              <a:ext uri="{FF2B5EF4-FFF2-40B4-BE49-F238E27FC236}">
                <a16:creationId xmlns:a16="http://schemas.microsoft.com/office/drawing/2014/main" id="{2F2D16B2-64C0-2E8A-D734-CDE6AD3066DA}"/>
              </a:ext>
            </a:extLst>
          </p:cNvPr>
          <p:cNvCxnSpPr>
            <a:cxnSpLocks/>
          </p:cNvCxnSpPr>
          <p:nvPr/>
        </p:nvCxnSpPr>
        <p:spPr>
          <a:xfrm flipH="1" flipV="1">
            <a:off x="7882329" y="5605124"/>
            <a:ext cx="566442" cy="2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FD01A2-74B4-ABEF-C675-98F05BB99C70}"/>
              </a:ext>
            </a:extLst>
          </p:cNvPr>
          <p:cNvSpPr txBox="1"/>
          <p:nvPr/>
        </p:nvSpPr>
        <p:spPr>
          <a:xfrm>
            <a:off x="307400" y="368855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 dirty="0">
                <a:cs typeface="Segoe UI"/>
              </a:rPr>
              <a:t>Los apartados E y F son de </a:t>
            </a:r>
            <a:r>
              <a:rPr lang="es-ES" b="1" noProof="0" dirty="0">
                <a:cs typeface="Segoe UI"/>
              </a:rPr>
              <a:t>cumplimentación legal obligatoria</a:t>
            </a:r>
            <a:r>
              <a:rPr lang="es-ES" noProof="0" dirty="0">
                <a:cs typeface="Segoe UI"/>
              </a:rPr>
              <a:t>.</a:t>
            </a:r>
            <a:endParaRPr lang="es-ES" noProof="0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342BEC92-EB9D-7E3E-D90F-E6F982A49F6C}"/>
              </a:ext>
            </a:extLst>
          </p:cNvPr>
          <p:cNvCxnSpPr>
            <a:cxnSpLocks/>
          </p:cNvCxnSpPr>
          <p:nvPr/>
        </p:nvCxnSpPr>
        <p:spPr>
          <a:xfrm flipV="1">
            <a:off x="2710543" y="3045280"/>
            <a:ext cx="467168" cy="64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5">
            <a:extLst>
              <a:ext uri="{FF2B5EF4-FFF2-40B4-BE49-F238E27FC236}">
                <a16:creationId xmlns:a16="http://schemas.microsoft.com/office/drawing/2014/main" id="{C7D01C43-15C8-C168-992C-59CB484DFA5A}"/>
              </a:ext>
            </a:extLst>
          </p:cNvPr>
          <p:cNvCxnSpPr>
            <a:cxnSpLocks/>
          </p:cNvCxnSpPr>
          <p:nvPr/>
        </p:nvCxnSpPr>
        <p:spPr>
          <a:xfrm>
            <a:off x="2624459" y="3905932"/>
            <a:ext cx="661688" cy="7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9B813FB-E841-82FF-60A7-755907E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58" y="1109291"/>
            <a:ext cx="6155510" cy="43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D517-BEC7-C54B-71DD-AB15B230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491699-C628-1DB7-9EB2-C4CB90355092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35B4C-2B64-F860-B1EF-9A3F1E0BFF3F}"/>
              </a:ext>
            </a:extLst>
          </p:cNvPr>
          <p:cNvSpPr txBox="1"/>
          <p:nvPr/>
        </p:nvSpPr>
        <p:spPr>
          <a:xfrm>
            <a:off x="8551374" y="5473436"/>
            <a:ext cx="26796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/>
              <a:t>Una vez cumplimentados los datos pulsar Finaliza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A81338-58F8-E75B-4B1E-5CB53D39C197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Conector recto de flecha 5">
            <a:extLst>
              <a:ext uri="{FF2B5EF4-FFF2-40B4-BE49-F238E27FC236}">
                <a16:creationId xmlns:a16="http://schemas.microsoft.com/office/drawing/2014/main" id="{35CEB1AE-4297-B6E2-167D-3521A91CF69B}"/>
              </a:ext>
            </a:extLst>
          </p:cNvPr>
          <p:cNvCxnSpPr>
            <a:cxnSpLocks/>
          </p:cNvCxnSpPr>
          <p:nvPr/>
        </p:nvCxnSpPr>
        <p:spPr>
          <a:xfrm flipH="1" flipV="1">
            <a:off x="7882329" y="5605124"/>
            <a:ext cx="566442" cy="2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FC1A5C-462E-8B5F-E4EF-5DB1642021FD}"/>
              </a:ext>
            </a:extLst>
          </p:cNvPr>
          <p:cNvSpPr txBox="1"/>
          <p:nvPr/>
        </p:nvSpPr>
        <p:spPr>
          <a:xfrm>
            <a:off x="307400" y="368855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 dirty="0">
                <a:cs typeface="Segoe UI"/>
              </a:rPr>
              <a:t>Se deberá firmar manualmente por los miembros imprimiendo el formulario</a:t>
            </a:r>
            <a:endParaRPr lang="es-ES" noProof="0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C5699804-340B-4AC1-EF25-DCE8CBEEAFE8}"/>
              </a:ext>
            </a:extLst>
          </p:cNvPr>
          <p:cNvCxnSpPr>
            <a:cxnSpLocks/>
          </p:cNvCxnSpPr>
          <p:nvPr/>
        </p:nvCxnSpPr>
        <p:spPr>
          <a:xfrm flipV="1">
            <a:off x="2710543" y="3277964"/>
            <a:ext cx="1336872" cy="41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72656D3-39F4-974B-B754-5C6C3FEC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15" y="1258778"/>
            <a:ext cx="530252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7C5-A849-4BAE-214B-A17691F1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9574A-0C75-7D06-0342-620FAE86DA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C65D0-4D50-71BE-9588-AD3610C6CCE2}"/>
              </a:ext>
            </a:extLst>
          </p:cNvPr>
          <p:cNvSpPr txBox="1"/>
          <p:nvPr/>
        </p:nvSpPr>
        <p:spPr>
          <a:xfrm>
            <a:off x="220673" y="2692722"/>
            <a:ext cx="303312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 falta algún dato obligatorio</a:t>
            </a:r>
            <a:r>
              <a:rPr lang="es-ES" noProof="0">
                <a:ea typeface="+mn-lt"/>
                <a:cs typeface="+mn-lt"/>
              </a:rPr>
              <a:t> en alguna de las casillas,</a:t>
            </a:r>
            <a:r>
              <a:rPr lang="es-ES" b="1" noProof="0">
                <a:ea typeface="+mn-lt"/>
                <a:cs typeface="+mn-lt"/>
              </a:rPr>
              <a:t> al pulsar finalizar</a:t>
            </a:r>
            <a:r>
              <a:rPr lang="es-ES" noProof="0">
                <a:ea typeface="+mn-lt"/>
                <a:cs typeface="+mn-lt"/>
              </a:rPr>
              <a:t> saltará este mensaje de error y </a:t>
            </a:r>
            <a:r>
              <a:rPr lang="es-ES" b="1" noProof="0">
                <a:ea typeface="+mn-lt"/>
                <a:cs typeface="+mn-lt"/>
              </a:rPr>
              <a:t>se le resaltará</a:t>
            </a:r>
            <a:r>
              <a:rPr lang="es-ES" noProof="0">
                <a:ea typeface="+mn-lt"/>
                <a:cs typeface="+mn-lt"/>
              </a:rPr>
              <a:t> al usuario el apartado concreto a rellenar.</a:t>
            </a:r>
            <a:endParaRPr lang="es-ES" noProof="0"/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73C56-898A-22FE-0184-0BDF7BD98B88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77071A-8878-58D0-3C23-D4B40580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14" y="894522"/>
            <a:ext cx="8460031" cy="5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E3F4-1FA3-C8F1-D716-F1F68653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0F8011-CAC5-38FE-2703-EA7747BAC537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EAA6-8144-ECA9-7468-512708189B6C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 mensaje informando de la documentación que deberá presentar. Se pulsa Cierra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E150A9-5D22-319D-F8F6-176C7548A3BD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D1060C-B555-260C-3621-70A1A51B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72" y="1549303"/>
            <a:ext cx="5264421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562F-AF67-9748-4DFE-215E9522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59E32-ED16-8206-3E72-627C3A90102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24387-7922-9064-822E-249AF1D36991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una pantalla informando que el formulario ha sido rellenado. Se pulsa Continuar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95E30-3E55-7A1F-A20C-1E8966A78760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C99C94-072B-597D-5648-DBE07B09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39" y="1552086"/>
            <a:ext cx="8036919" cy="18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3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2C03-F771-A24D-FF56-D7E6257E4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77772D-4836-0F13-1E3F-6BD72F6DA491}"/>
              </a:ext>
            </a:extLst>
          </p:cNvPr>
          <p:cNvSpPr txBox="1"/>
          <p:nvPr/>
        </p:nvSpPr>
        <p:spPr>
          <a:xfrm>
            <a:off x="97630" y="4632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Documentar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745B7-6746-A36C-F0CE-BCF3792EC3FC}"/>
              </a:ext>
            </a:extLst>
          </p:cNvPr>
          <p:cNvSpPr txBox="1"/>
          <p:nvPr/>
        </p:nvSpPr>
        <p:spPr>
          <a:xfrm>
            <a:off x="331216" y="914400"/>
            <a:ext cx="113763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En este paso aparecerá una lista de documentos para la solicitud, </a:t>
            </a:r>
            <a:r>
              <a:rPr lang="es-ES" b="1" dirty="0"/>
              <a:t>no hay obligación de adjuntar ninguno</a:t>
            </a:r>
            <a:r>
              <a:rPr lang="es-ES" dirty="0"/>
              <a:t>. </a:t>
            </a:r>
          </a:p>
          <a:p>
            <a:r>
              <a:rPr lang="es-ES" dirty="0"/>
              <a:t>Si se quisiera adjuntar la documentación, se pulsaría sobre cada Nombre de documento.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2C857C-6503-B7F9-B9B0-7BEDA313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85270"/>
            <a:ext cx="9906000" cy="42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7DFA-6B98-69EE-3E6A-57B74D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FFD041-6947-C16D-2C41-116948545344}"/>
              </a:ext>
            </a:extLst>
          </p:cNvPr>
          <p:cNvSpPr txBox="1"/>
          <p:nvPr/>
        </p:nvSpPr>
        <p:spPr>
          <a:xfrm>
            <a:off x="283734" y="897716"/>
            <a:ext cx="116782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sobre </a:t>
            </a:r>
            <a:r>
              <a:rPr lang="es-ES" b="1" dirty="0"/>
              <a:t>Descargar la plantilla</a:t>
            </a:r>
            <a:r>
              <a:rPr lang="es-ES" dirty="0"/>
              <a:t>, se descargará un documento Word en el PC.  Habrá que </a:t>
            </a:r>
            <a:r>
              <a:rPr lang="es-ES" b="1" dirty="0"/>
              <a:t>cumplimentarlo</a:t>
            </a:r>
            <a:r>
              <a:rPr lang="es-ES" dirty="0"/>
              <a:t>.</a:t>
            </a:r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B6AA-7BA6-3530-607F-B497E22715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DE89467F-73AB-669A-57D2-C0AB47DE880C}"/>
              </a:ext>
            </a:extLst>
          </p:cNvPr>
          <p:cNvSpPr txBox="1"/>
          <p:nvPr/>
        </p:nvSpPr>
        <p:spPr>
          <a:xfrm>
            <a:off x="10074523" y="1906430"/>
            <a:ext cx="147561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Habrá que pulsar en </a:t>
            </a:r>
            <a:r>
              <a:rPr lang="es-ES" b="1" noProof="0" dirty="0"/>
              <a:t>Examinar Fichero </a:t>
            </a:r>
            <a:r>
              <a:rPr lang="es-ES" noProof="0" dirty="0"/>
              <a:t>y adjuntar el documento cumplimentado. Se </a:t>
            </a:r>
            <a:r>
              <a:rPr lang="es-ES" dirty="0"/>
              <a:t>abrirá</a:t>
            </a:r>
            <a:r>
              <a:rPr lang="es-ES" noProof="0" dirty="0"/>
              <a:t> una ventana emergente para  seleccionar el documento a </a:t>
            </a:r>
            <a:r>
              <a:rPr lang="es-ES" b="1" noProof="0" dirty="0"/>
              <a:t>adjuntar</a:t>
            </a:r>
            <a:r>
              <a:rPr lang="es-ES" noProof="0" dirty="0"/>
              <a:t>. </a:t>
            </a:r>
          </a:p>
          <a:p>
            <a:pPr algn="just"/>
            <a:endParaRPr lang="es-ES" noProof="0" dirty="0"/>
          </a:p>
        </p:txBody>
      </p:sp>
      <p:cxnSp>
        <p:nvCxnSpPr>
          <p:cNvPr id="20" name="Conector recto de flecha 5">
            <a:extLst>
              <a:ext uri="{FF2B5EF4-FFF2-40B4-BE49-F238E27FC236}">
                <a16:creationId xmlns:a16="http://schemas.microsoft.com/office/drawing/2014/main" id="{862CB1E0-741B-B714-1964-605153C3263E}"/>
              </a:ext>
            </a:extLst>
          </p:cNvPr>
          <p:cNvCxnSpPr>
            <a:cxnSpLocks/>
          </p:cNvCxnSpPr>
          <p:nvPr/>
        </p:nvCxnSpPr>
        <p:spPr>
          <a:xfrm flipH="1">
            <a:off x="5572125" y="3124488"/>
            <a:ext cx="4269011" cy="5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C84D0EA3-618F-7813-954B-B1AC0EC59847}"/>
              </a:ext>
            </a:extLst>
          </p:cNvPr>
          <p:cNvCxnSpPr>
            <a:cxnSpLocks/>
          </p:cNvCxnSpPr>
          <p:nvPr/>
        </p:nvCxnSpPr>
        <p:spPr>
          <a:xfrm flipH="1">
            <a:off x="9340745" y="3100676"/>
            <a:ext cx="535385" cy="10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49BCF6C-9597-0760-D2E0-153D4FE6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5" y="1332523"/>
            <a:ext cx="9024257" cy="2068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B69C00-9D9A-DE5A-5D54-7A0AB51C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57" y="3359887"/>
            <a:ext cx="3797495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78CFB76-E9EF-FDA6-3E4B-C98FB42DA061}"/>
              </a:ext>
            </a:extLst>
          </p:cNvPr>
          <p:cNvSpPr txBox="1">
            <a:spLocks/>
          </p:cNvSpPr>
          <p:nvPr/>
        </p:nvSpPr>
        <p:spPr>
          <a:xfrm>
            <a:off x="832620" y="1706445"/>
            <a:ext cx="4787130" cy="3233568"/>
          </a:xfrm>
          <a:prstGeom prst="rect">
            <a:avLst/>
          </a:prstGeom>
        </p:spPr>
        <p:txBody>
          <a:bodyPr vert="horz" wrap="square" lIns="0" tIns="7200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charset="0"/>
              </a:rPr>
              <a:t>Antes de empezar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Pasos para realizar la solicitud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Rellenar Formulario</a:t>
            </a:r>
          </a:p>
          <a:p>
            <a:pPr marL="457200" lvl="1" indent="0">
              <a:buNone/>
            </a:pPr>
            <a:r>
              <a:rPr lang="es-E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3.1. Formulario Datos generales	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Documentar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Validar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Imprimir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Carpeta ciudadana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marL="0" indent="0" algn="l">
              <a:buNone/>
            </a:pPr>
            <a:endParaRPr lang="es-ES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283E-8376-03E7-0CC4-68742352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F0A621-2800-55FA-1F91-1052D68899A7}"/>
              </a:ext>
            </a:extLst>
          </p:cNvPr>
          <p:cNvSpPr txBox="1"/>
          <p:nvPr/>
        </p:nvSpPr>
        <p:spPr>
          <a:xfrm>
            <a:off x="176563" y="933435"/>
            <a:ext cx="118449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la siguiente pantalla y habrá que pulsar Subir Fichero si es ese el documento o Quitar fichero si no lo fuera.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01E762-4A30-1AAE-0D1D-112902060E0C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DE373794-42D5-A347-73C0-F46CF34C2C35}"/>
              </a:ext>
            </a:extLst>
          </p:cNvPr>
          <p:cNvCxnSpPr>
            <a:cxnSpLocks/>
          </p:cNvCxnSpPr>
          <p:nvPr/>
        </p:nvCxnSpPr>
        <p:spPr>
          <a:xfrm flipV="1">
            <a:off x="5447761" y="5608723"/>
            <a:ext cx="0" cy="454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94A1789-22FD-2EB8-3CF3-82968278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3" y="1486948"/>
            <a:ext cx="9841972" cy="41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3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EBF94-996B-A7D2-A1DF-159012F62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F807FF-B1EF-12D5-DA66-C2641CCD4037}"/>
              </a:ext>
            </a:extLst>
          </p:cNvPr>
          <p:cNvSpPr txBox="1"/>
          <p:nvPr/>
        </p:nvSpPr>
        <p:spPr>
          <a:xfrm>
            <a:off x="176563" y="933435"/>
            <a:ext cx="1184499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el documento anexado.</a:t>
            </a:r>
          </a:p>
          <a:p>
            <a:pPr algn="just"/>
            <a:r>
              <a:rPr lang="es-ES" dirty="0"/>
              <a:t>Si se desean anexar más documentos, se realizará la misma operación.</a:t>
            </a:r>
          </a:p>
          <a:p>
            <a:pPr algn="just"/>
            <a:r>
              <a:rPr lang="es-ES" noProof="0" dirty="0"/>
              <a:t>Se pulsa Continuar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F8F863-90C1-8AC9-1569-8A789B3DB6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8E144887-91A6-79FC-7118-F2E9FFE4F4D6}"/>
              </a:ext>
            </a:extLst>
          </p:cNvPr>
          <p:cNvCxnSpPr>
            <a:cxnSpLocks/>
          </p:cNvCxnSpPr>
          <p:nvPr/>
        </p:nvCxnSpPr>
        <p:spPr>
          <a:xfrm flipV="1">
            <a:off x="5447761" y="5608723"/>
            <a:ext cx="0" cy="454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9D9ABAA-1EF8-8F57-3FC5-77068EDC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856765"/>
            <a:ext cx="9470571" cy="42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FCF8-4B75-4EB7-F7B0-C2D320F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0537BC-B3B9-D045-C279-4F54B0753D9D}"/>
              </a:ext>
            </a:extLst>
          </p:cNvPr>
          <p:cNvSpPr txBox="1"/>
          <p:nvPr/>
        </p:nvSpPr>
        <p:spPr>
          <a:xfrm>
            <a:off x="296926" y="853814"/>
            <a:ext cx="105667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lista con el formulario y anexo aportado</a:t>
            </a:r>
          </a:p>
          <a:p>
            <a:pPr algn="just"/>
            <a:endParaRPr lang="es-ES" noProof="0" dirty="0"/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40228B-4D27-1B02-2956-85601DF0E79D}"/>
              </a:ext>
            </a:extLst>
          </p:cNvPr>
          <p:cNvSpPr txBox="1"/>
          <p:nvPr/>
        </p:nvSpPr>
        <p:spPr>
          <a:xfrm>
            <a:off x="144366" y="143977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Validar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0165B17A-8659-4A31-3316-794BB2F9C1F9}"/>
              </a:ext>
            </a:extLst>
          </p:cNvPr>
          <p:cNvCxnSpPr>
            <a:cxnSpLocks/>
          </p:cNvCxnSpPr>
          <p:nvPr/>
        </p:nvCxnSpPr>
        <p:spPr>
          <a:xfrm flipV="1">
            <a:off x="5922759" y="5129840"/>
            <a:ext cx="22275" cy="30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E74748-F4E6-9B37-B409-B9D9E7EF62EE}"/>
              </a:ext>
            </a:extLst>
          </p:cNvPr>
          <p:cNvSpPr txBox="1"/>
          <p:nvPr/>
        </p:nvSpPr>
        <p:spPr>
          <a:xfrm>
            <a:off x="6626069" y="5575012"/>
            <a:ext cx="3991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continuar</a:t>
            </a:r>
            <a:r>
              <a:rPr lang="es-ES" dirty="0"/>
              <a:t>, se pulsa Valida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7E58-76A8-B7BE-BB3F-8350E9FBF382}"/>
              </a:ext>
            </a:extLst>
          </p:cNvPr>
          <p:cNvSpPr txBox="1"/>
          <p:nvPr/>
        </p:nvSpPr>
        <p:spPr>
          <a:xfrm>
            <a:off x="3520978" y="543680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volver al paso anterior,</a:t>
            </a:r>
            <a:r>
              <a:rPr lang="es-ES" dirty="0"/>
              <a:t> se puede pulsar la flecha en color negro al lado de Valida.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44D07-1C10-26EC-2439-30ED4D6939D8}"/>
              </a:ext>
            </a:extLst>
          </p:cNvPr>
          <p:cNvSpPr txBox="1"/>
          <p:nvPr/>
        </p:nvSpPr>
        <p:spPr>
          <a:xfrm>
            <a:off x="443182" y="2424767"/>
            <a:ext cx="15762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Si se quiere revisar el formulario o anexos aportados, se puede pulsar sobre ellos para verlo, se descargará un PDF.</a:t>
            </a:r>
            <a:r>
              <a:rPr lang="en-US" dirty="0"/>
              <a:t>​</a:t>
            </a:r>
          </a:p>
          <a:p>
            <a:r>
              <a:rPr lang="es-ES" dirty="0"/>
              <a:t>​</a:t>
            </a: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8AFD89D3-1612-3E62-FEC5-28EBAC298C86}"/>
              </a:ext>
            </a:extLst>
          </p:cNvPr>
          <p:cNvCxnSpPr>
            <a:cxnSpLocks/>
          </p:cNvCxnSpPr>
          <p:nvPr/>
        </p:nvCxnSpPr>
        <p:spPr>
          <a:xfrm flipV="1">
            <a:off x="1720438" y="2615878"/>
            <a:ext cx="465689" cy="813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C3FB3F07-A41F-48D0-2DE6-0235629E5228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6392989" y="5178390"/>
            <a:ext cx="922211" cy="38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37CC5EC9-6C39-E82F-838E-41348F95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2" y="1421632"/>
            <a:ext cx="7306833" cy="37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2AA7-A390-A3BF-640B-72935A45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EE532A-CE39-CD56-4435-3BFC0C150817}"/>
              </a:ext>
            </a:extLst>
          </p:cNvPr>
          <p:cNvSpPr txBox="1"/>
          <p:nvPr/>
        </p:nvSpPr>
        <p:spPr>
          <a:xfrm>
            <a:off x="351194" y="2551836"/>
            <a:ext cx="23975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si se quiere enviar la solicitud. Pulsar aceptar</a:t>
            </a:r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858AE03-2EC7-F83D-79AB-57E48152DC57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B2CE9-3431-3298-D898-FD94C476F02F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Validar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91292B-C317-7E8F-42B7-4C43E1CB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05" y="2301817"/>
            <a:ext cx="4426177" cy="22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FFF1-093A-66AA-5464-58FE0528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1242FD8-61F4-425B-9A6B-16896156E2D2}"/>
              </a:ext>
            </a:extLst>
          </p:cNvPr>
          <p:cNvSpPr txBox="1"/>
          <p:nvPr/>
        </p:nvSpPr>
        <p:spPr>
          <a:xfrm>
            <a:off x="351194" y="2551836"/>
            <a:ext cx="23975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que la operación ha sido realizada. Pulsar aceptar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0C7369-05F5-A62B-535E-A16CD6A1CA3E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Validar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2BA0E4-608D-2EE2-75B6-6D5C94EE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29" y="2873346"/>
            <a:ext cx="3486329" cy="11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255ED-1AFA-4B5E-4010-6807EF7B6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A627338-026E-F81A-A86E-DBA841B2E980}"/>
              </a:ext>
            </a:extLst>
          </p:cNvPr>
          <p:cNvSpPr txBox="1"/>
          <p:nvPr/>
        </p:nvSpPr>
        <p:spPr>
          <a:xfrm>
            <a:off x="270171" y="1151299"/>
            <a:ext cx="101007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 indicando que la solicitud </a:t>
            </a:r>
            <a:r>
              <a:rPr lang="es-ES" dirty="0"/>
              <a:t>se ha enviado. Aparecerá el </a:t>
            </a:r>
            <a:r>
              <a:rPr lang="es-ES" b="1" dirty="0"/>
              <a:t>documento</a:t>
            </a:r>
            <a:r>
              <a:rPr lang="es-ES" dirty="0"/>
              <a:t> que se podrá </a:t>
            </a:r>
            <a:r>
              <a:rPr lang="es-ES" b="1" dirty="0"/>
              <a:t>descargar</a:t>
            </a:r>
            <a:r>
              <a:rPr lang="es-ES" dirty="0"/>
              <a:t> en </a:t>
            </a:r>
            <a:r>
              <a:rPr lang="es-ES" b="1" dirty="0" err="1"/>
              <a:t>pdf</a:t>
            </a:r>
            <a:r>
              <a:rPr lang="es-ES" dirty="0"/>
              <a:t> y </a:t>
            </a:r>
            <a:r>
              <a:rPr lang="es-ES" b="1" dirty="0"/>
              <a:t>guardar</a:t>
            </a:r>
            <a:r>
              <a:rPr lang="es-ES" dirty="0"/>
              <a:t> en el PC pulsando el icono de las flechas.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619EEB-9A36-2E90-431E-12384F1788C4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Validar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0AF633-F662-47DF-37BA-677026EB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6" y="2803911"/>
            <a:ext cx="10960663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CA50-1E5F-EB97-5F08-88CD7661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9D9D5CA-8A6C-6D54-C8B8-EB97F3556813}"/>
              </a:ext>
            </a:extLst>
          </p:cNvPr>
          <p:cNvSpPr txBox="1"/>
          <p:nvPr/>
        </p:nvSpPr>
        <p:spPr>
          <a:xfrm>
            <a:off x="162295" y="941191"/>
            <a:ext cx="115817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En el </a:t>
            </a:r>
            <a:r>
              <a:rPr lang="es-ES" b="1" noProof="0" dirty="0"/>
              <a:t>documento</a:t>
            </a:r>
            <a:r>
              <a:rPr lang="es-ES" noProof="0" dirty="0"/>
              <a:t> constará el organismo, el NIF de quien presentó la solicitud, fecha, número de registro y asunto. Como esta solicitud se realizó sin firma electrónica, no es un justificante de Registro.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F38B4-B92F-48A8-F592-CE17B80A797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Imprimir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A574F5-2993-6CD2-2AD8-061208CA4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95" y="1527755"/>
            <a:ext cx="8693597" cy="4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3C3-4FFF-B1A4-A136-F6716D0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8DC5C97-E87C-5EB4-29DF-CFF512D37928}"/>
              </a:ext>
            </a:extLst>
          </p:cNvPr>
          <p:cNvSpPr txBox="1"/>
          <p:nvPr/>
        </p:nvSpPr>
        <p:spPr>
          <a:xfrm>
            <a:off x="162266" y="906325"/>
            <a:ext cx="12342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En el </a:t>
            </a:r>
            <a:r>
              <a:rPr lang="es-ES" b="1" noProof="0" dirty="0">
                <a:ea typeface="Calibri"/>
                <a:cs typeface="Calibri"/>
              </a:rPr>
              <a:t>documento</a:t>
            </a:r>
            <a:r>
              <a:rPr lang="es-ES" noProof="0" dirty="0">
                <a:ea typeface="Calibri"/>
                <a:cs typeface="Calibri"/>
              </a:rPr>
              <a:t> se describe la documentación anexada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529F5-0A8B-121F-0C0D-545AB86F94E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E73DCC-B193-10C1-CE43-CFDCB29C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" y="1975104"/>
            <a:ext cx="9647166" cy="26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FC8-5DF8-C169-E877-CB5F824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9692265-8FAA-89E3-A88C-11D42AFE0AF8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819B1-9F52-664B-09F6-776A8470D9EB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DC1188-CD7A-ADD9-3F61-CE9782F8A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00" y="1578401"/>
            <a:ext cx="5523875" cy="45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5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53FB-0D41-7222-F513-F40B84D1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41D84-2FDF-937A-6666-D0835BCE48AF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 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37238B-CEA3-5C4F-F801-B7C1246EE30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2CA67-1C35-3F1F-6FB9-73006BF7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98" y="1390904"/>
            <a:ext cx="4952352" cy="47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23A11-965F-7320-2A09-93D5FC9B562C}"/>
              </a:ext>
            </a:extLst>
          </p:cNvPr>
          <p:cNvSpPr txBox="1"/>
          <p:nvPr/>
        </p:nvSpPr>
        <p:spPr>
          <a:xfrm>
            <a:off x="100361" y="115213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1.1 Antes de empezar. Preparación.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774F-AB6D-A943-112E-F1B4392B6A88}"/>
              </a:ext>
            </a:extLst>
          </p:cNvPr>
          <p:cNvSpPr txBox="1"/>
          <p:nvPr/>
        </p:nvSpPr>
        <p:spPr>
          <a:xfrm>
            <a:off x="0" y="835006"/>
            <a:ext cx="106407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A78DAB-8E0B-1048-E5A7-8E09AB210AD5}"/>
              </a:ext>
            </a:extLst>
          </p:cNvPr>
          <p:cNvSpPr txBox="1"/>
          <p:nvPr/>
        </p:nvSpPr>
        <p:spPr>
          <a:xfrm>
            <a:off x="340156" y="958840"/>
            <a:ext cx="116269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Este trámite se realiza desde la</a:t>
            </a:r>
            <a:r>
              <a:rPr lang="es-ES" dirty="0"/>
              <a:t> URL (acceso</a:t>
            </a:r>
            <a:r>
              <a:rPr lang="es-ES" noProof="0" dirty="0"/>
              <a:t> </a:t>
            </a:r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 dirty="0"/>
              <a:t>).</a:t>
            </a:r>
            <a:r>
              <a:rPr lang="es-ES" noProof="0" dirty="0"/>
              <a:t> </a:t>
            </a:r>
          </a:p>
          <a:p>
            <a:pPr algn="just"/>
            <a:r>
              <a:rPr lang="es-ES" dirty="0"/>
              <a:t>Para más información consultar </a:t>
            </a:r>
            <a:r>
              <a:rPr lang="es-ES" dirty="0">
                <a:hlinkClick r:id="rId3"/>
              </a:rPr>
              <a:t>Para comenzar - Sede </a:t>
            </a:r>
            <a:r>
              <a:rPr lang="es-ES" dirty="0" err="1">
                <a:hlinkClick r:id="rId3"/>
              </a:rPr>
              <a:t>electronica</a:t>
            </a:r>
            <a:r>
              <a:rPr lang="es-ES" dirty="0">
                <a:hlinkClick r:id="rId3"/>
              </a:rPr>
              <a:t> - Generalitat Valenciana</a:t>
            </a:r>
            <a:r>
              <a:rPr lang="es-ES" noProof="0" dirty="0"/>
              <a:t> </a:t>
            </a:r>
            <a:endParaRPr lang="es-ES" noProof="0" dirty="0">
              <a:ea typeface="Calibri"/>
              <a:cs typeface="Calibri"/>
            </a:endParaRPr>
          </a:p>
          <a:p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FD226C-402B-D759-56C0-36396ED1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56" y="1765098"/>
            <a:ext cx="11074969" cy="41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61E9-2A3B-3482-5C14-FFC2577DB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6AE338D-3206-915E-EE1A-F27FF58B3CBA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2DD168-C089-FF04-759E-DB31BC39851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9D7773-8996-315E-6877-65D3B9C9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174" y="1492129"/>
            <a:ext cx="5797848" cy="47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0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5055-8051-26BF-5D4A-4AF6CFEE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04C09-E76A-6427-BC6B-566E7516733B}"/>
              </a:ext>
            </a:extLst>
          </p:cNvPr>
          <p:cNvSpPr txBox="1"/>
          <p:nvPr/>
        </p:nvSpPr>
        <p:spPr>
          <a:xfrm>
            <a:off x="162614" y="834541"/>
            <a:ext cx="11794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Mediante la  URL de carpeta ciudadana de la Generalitat (</a:t>
            </a:r>
            <a:r>
              <a:rPr lang="es-ES" noProof="0">
                <a:ea typeface="+mn-lt"/>
                <a:cs typeface="+mn-lt"/>
                <a:hlinkClick r:id="rId2"/>
              </a:rPr>
              <a:t>Carpeta </a:t>
            </a:r>
            <a:r>
              <a:rPr lang="es-ES" noProof="0" err="1">
                <a:ea typeface="+mn-lt"/>
                <a:cs typeface="+mn-lt"/>
                <a:hlinkClick r:id="rId2"/>
              </a:rPr>
              <a:t>Ciutadana</a:t>
            </a:r>
            <a:r>
              <a:rPr lang="es-ES" noProof="0">
                <a:ea typeface="+mn-lt"/>
                <a:cs typeface="+mn-lt"/>
                <a:hlinkClick r:id="rId2"/>
              </a:rPr>
              <a:t> - GVA</a:t>
            </a:r>
            <a:r>
              <a:rPr lang="es-ES" noProof="0">
                <a:ea typeface="Calibri"/>
                <a:cs typeface="Calibri"/>
              </a:rPr>
              <a:t>)  se podrá acceder a las solicitudes de</a:t>
            </a:r>
            <a:r>
              <a:rPr lang="es-ES" b="1" noProof="0">
                <a:ea typeface="Calibri"/>
                <a:cs typeface="Calibri"/>
              </a:rPr>
              <a:t> los trámites que hemos realizado y las notificaciones relacionadas con cada uno de ellos</a:t>
            </a:r>
            <a:r>
              <a:rPr lang="es-ES" noProof="0">
                <a:ea typeface="Calibri"/>
                <a:cs typeface="Calibri"/>
              </a:rPr>
              <a:t>, utilizando bien el sistema </a:t>
            </a:r>
            <a:r>
              <a:rPr lang="es-ES" b="1" noProof="0" err="1">
                <a:ea typeface="Calibri"/>
                <a:cs typeface="Calibri"/>
              </a:rPr>
              <a:t>Cl@ve</a:t>
            </a:r>
            <a:r>
              <a:rPr lang="es-ES" noProof="0">
                <a:ea typeface="Calibri"/>
                <a:cs typeface="Calibri"/>
              </a:rPr>
              <a:t> o nuestro </a:t>
            </a:r>
            <a:r>
              <a:rPr lang="es-ES" b="1" noProof="0">
                <a:ea typeface="Calibri"/>
                <a:cs typeface="Calibri"/>
              </a:rPr>
              <a:t>certificado digital. </a:t>
            </a:r>
            <a:r>
              <a:rPr lang="es-ES" noProof="0">
                <a:ea typeface="Calibri"/>
                <a:cs typeface="Calibri"/>
              </a:rPr>
              <a:t>Pudiendo de esta forma acceder en cualquier momento a la documentación en caso de necesidad o pérdida.</a:t>
            </a:r>
            <a:endParaRPr lang="es-ES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52C272-0B04-87EC-5025-A818A810F1DD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7. Carpeta ciudadana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BB812E-80EC-ADD1-C323-0C31966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" t="5384" b="-278"/>
          <a:stretch>
            <a:fillRect/>
          </a:stretch>
        </p:blipFill>
        <p:spPr>
          <a:xfrm>
            <a:off x="2262265" y="2072846"/>
            <a:ext cx="7668645" cy="37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9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8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71E0-315B-EE03-4AFA-B3A1F54E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7C4746-4F9B-296B-8E26-598414012416}"/>
              </a:ext>
            </a:extLst>
          </p:cNvPr>
          <p:cNvSpPr txBox="1"/>
          <p:nvPr/>
        </p:nvSpPr>
        <p:spPr>
          <a:xfrm>
            <a:off x="427395" y="2690812"/>
            <a:ext cx="27512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aparece la siguiente pantalla informando de un error</a:t>
            </a:r>
            <a:r>
              <a:rPr lang="es-ES"/>
              <a:t>,</a:t>
            </a:r>
            <a:r>
              <a:rPr lang="es-ES" b="1" noProof="0"/>
              <a:t> se deberá intentar registrar más tarde</a:t>
            </a:r>
            <a:r>
              <a:rPr lang="es-ES" noProof="0"/>
              <a:t>.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FDE033-83CD-8D08-0B92-73A31A4104F0}"/>
              </a:ext>
            </a:extLst>
          </p:cNvPr>
          <p:cNvSpPr txBox="1"/>
          <p:nvPr/>
        </p:nvSpPr>
        <p:spPr>
          <a:xfrm>
            <a:off x="97630" y="215384"/>
            <a:ext cx="8322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1.2 Antes de empezar. Errores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D4A20-924C-A3C1-E0D6-A7271E2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27" y="1568389"/>
            <a:ext cx="7638867" cy="37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A4B9-983B-B7E9-6CCB-1CCB7673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8F01544-93B9-E31B-A105-B8D7F5F9FBAD}"/>
              </a:ext>
            </a:extLst>
          </p:cNvPr>
          <p:cNvSpPr txBox="1"/>
          <p:nvPr/>
        </p:nvSpPr>
        <p:spPr>
          <a:xfrm>
            <a:off x="7003874" y="5339352"/>
            <a:ext cx="3476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Al volver a acceder a la solicitud, seleccionar Continúa tramitación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77EB1-9A07-3383-7327-20F5609DC890}"/>
              </a:ext>
            </a:extLst>
          </p:cNvPr>
          <p:cNvSpPr txBox="1"/>
          <p:nvPr/>
        </p:nvSpPr>
        <p:spPr>
          <a:xfrm>
            <a:off x="144365" y="127641"/>
            <a:ext cx="10414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latin typeface="Roboto"/>
                <a:ea typeface="Roboto"/>
                <a:cs typeface="Roboto"/>
              </a:rPr>
              <a:t>1.3</a:t>
            </a:r>
            <a:r>
              <a:rPr lang="es-ES" sz="3200" b="1" noProof="0">
                <a:latin typeface="Roboto"/>
                <a:ea typeface="Roboto"/>
                <a:cs typeface="Roboto"/>
              </a:rPr>
              <a:t> Antes de empezar. Continuar la tramitación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F68B1-9211-0B0F-CAEB-5FBE881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1" y="2343448"/>
            <a:ext cx="10318492" cy="2006074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247E43F-4AF2-EBAA-EAD6-E8BC73F015AE}"/>
              </a:ext>
            </a:extLst>
          </p:cNvPr>
          <p:cNvCxnSpPr>
            <a:cxnSpLocks/>
          </p:cNvCxnSpPr>
          <p:nvPr/>
        </p:nvCxnSpPr>
        <p:spPr>
          <a:xfrm flipV="1">
            <a:off x="8792462" y="4333145"/>
            <a:ext cx="542936" cy="81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EA463-5D92-C34B-A4E1-A0799C7AD023}"/>
              </a:ext>
            </a:extLst>
          </p:cNvPr>
          <p:cNvSpPr txBox="1"/>
          <p:nvPr/>
        </p:nvSpPr>
        <p:spPr>
          <a:xfrm>
            <a:off x="721590" y="1052512"/>
            <a:ext cx="102512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por algún motivo no se finalizó la presentación telemática después de haber efectuado el pago, al volver a entrar el sistema detectará que tiene una tramitación pendiente y le permitirá continuar. </a:t>
            </a:r>
          </a:p>
          <a:p>
            <a:endParaRPr lang="es-ES" noProof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9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DA4B-4308-8FAB-77B2-70E72E14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C7B95B-0DCC-15B0-BB13-C468214DC155}"/>
              </a:ext>
            </a:extLst>
          </p:cNvPr>
          <p:cNvSpPr txBox="1"/>
          <p:nvPr/>
        </p:nvSpPr>
        <p:spPr>
          <a:xfrm>
            <a:off x="343545" y="774389"/>
            <a:ext cx="1064071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E8659-5895-20A0-3CCB-E253F2876790}"/>
              </a:ext>
            </a:extLst>
          </p:cNvPr>
          <p:cNvSpPr txBox="1"/>
          <p:nvPr/>
        </p:nvSpPr>
        <p:spPr>
          <a:xfrm>
            <a:off x="533546" y="1042885"/>
            <a:ext cx="111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/>
              <a:t>A continuación, se accede a la primera pantalla que muestra los pasos necesarios para presentar la solicitud de inscripción. Aparecen los apartados </a:t>
            </a:r>
            <a:r>
              <a:rPr lang="es-ES" b="1" noProof="0" dirty="0"/>
              <a:t>Rellenar</a:t>
            </a:r>
            <a:r>
              <a:rPr lang="es-ES" noProof="0" dirty="0"/>
              <a:t> en el que se debe cumplimentar los formularios. </a:t>
            </a:r>
            <a:r>
              <a:rPr lang="es-ES" b="1" noProof="0" dirty="0"/>
              <a:t>Documentar</a:t>
            </a:r>
            <a:r>
              <a:rPr lang="es-ES" noProof="0" dirty="0"/>
              <a:t> en el que se solicitará que anexe la documentación necesaria para la solicitud. </a:t>
            </a:r>
            <a:r>
              <a:rPr lang="es-ES" b="1" dirty="0"/>
              <a:t>Validar</a:t>
            </a:r>
            <a:r>
              <a:rPr lang="es-ES" noProof="0" dirty="0"/>
              <a:t> en el que se revisará la solicitud. </a:t>
            </a:r>
            <a:r>
              <a:rPr lang="es-ES" b="1" noProof="0" dirty="0"/>
              <a:t>Imprimir </a:t>
            </a:r>
            <a:r>
              <a:rPr lang="es-ES" noProof="0" dirty="0"/>
              <a:t> en el que se proporcionará el formulario rellenado.</a:t>
            </a:r>
          </a:p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082992-6FDD-C6C4-2DC9-A52E824ECFD1}"/>
              </a:ext>
            </a:extLst>
          </p:cNvPr>
          <p:cNvSpPr txBox="1"/>
          <p:nvPr/>
        </p:nvSpPr>
        <p:spPr>
          <a:xfrm>
            <a:off x="0" y="96612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Pasos para realizar la solicitud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49C94C-35D6-36CE-D1CA-0C293449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23" y="2337547"/>
            <a:ext cx="10035539" cy="37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67DF-E936-0846-A4C9-B36060CA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3DBFF-CB79-A7ED-6426-7870A7B10AA7}"/>
              </a:ext>
            </a:extLst>
          </p:cNvPr>
          <p:cNvSpPr txBox="1"/>
          <p:nvPr/>
        </p:nvSpPr>
        <p:spPr>
          <a:xfrm>
            <a:off x="229970" y="576679"/>
            <a:ext cx="106407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769DF-A458-1D8D-9093-D1265C53717D}"/>
              </a:ext>
            </a:extLst>
          </p:cNvPr>
          <p:cNvSpPr txBox="1"/>
          <p:nvPr/>
        </p:nvSpPr>
        <p:spPr>
          <a:xfrm>
            <a:off x="183671" y="859136"/>
            <a:ext cx="102566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 un formulario.</a:t>
            </a:r>
          </a:p>
          <a:p>
            <a:r>
              <a:rPr lang="es-ES" b="1" noProof="0" dirty="0"/>
              <a:t>El formulario de datos generales </a:t>
            </a:r>
            <a:r>
              <a:rPr lang="es-ES" noProof="0" dirty="0"/>
              <a:t>es en el que se aportan los datos de la persona o entidad interesada.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EF148-0AA7-5204-E724-FAE05666CB16}"/>
              </a:ext>
            </a:extLst>
          </p:cNvPr>
          <p:cNvSpPr txBox="1"/>
          <p:nvPr/>
        </p:nvSpPr>
        <p:spPr>
          <a:xfrm>
            <a:off x="145244" y="100401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Rellenar el formulario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D3F5F-0254-F68E-FA6E-51CE5B8BC951}"/>
              </a:ext>
            </a:extLst>
          </p:cNvPr>
          <p:cNvSpPr txBox="1"/>
          <p:nvPr/>
        </p:nvSpPr>
        <p:spPr>
          <a:xfrm>
            <a:off x="212246" y="2363198"/>
            <a:ext cx="22311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Para acceder hay que pulsar con el botón izquierdo del ratón sobre el formulario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CFAD0C65-B962-2382-D218-83A381B659AF}"/>
              </a:ext>
            </a:extLst>
          </p:cNvPr>
          <p:cNvCxnSpPr>
            <a:cxnSpLocks/>
          </p:cNvCxnSpPr>
          <p:nvPr/>
        </p:nvCxnSpPr>
        <p:spPr>
          <a:xfrm flipV="1">
            <a:off x="2100943" y="3298371"/>
            <a:ext cx="576943" cy="1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3E2A021-7F77-10AF-AA8A-163E588F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44" y="2281428"/>
            <a:ext cx="9173874" cy="17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CC8-2482-44D6-48EF-9BF53508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7C39-6D74-10FB-7586-FD7C4DF068B7}"/>
              </a:ext>
            </a:extLst>
          </p:cNvPr>
          <p:cNvSpPr txBox="1"/>
          <p:nvPr/>
        </p:nvSpPr>
        <p:spPr>
          <a:xfrm>
            <a:off x="169921" y="2362740"/>
            <a:ext cx="29182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Hay que cumplimentar obligatoriamente los campos marcados con un </a:t>
            </a:r>
            <a:r>
              <a:rPr lang="es-ES" b="1" noProof="0" dirty="0">
                <a:ea typeface="Calibri"/>
                <a:cs typeface="Calibri"/>
              </a:rPr>
              <a:t>asterisco rojo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F4EA0-9756-AD65-D2DE-6C7A61846475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F1A546-4128-0EDE-F419-F68EEAD8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56" y="1276707"/>
            <a:ext cx="6196409" cy="4404854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12EC25-D71D-265A-F11A-DE18C5858F83}"/>
              </a:ext>
            </a:extLst>
          </p:cNvPr>
          <p:cNvCxnSpPr>
            <a:cxnSpLocks/>
          </p:cNvCxnSpPr>
          <p:nvPr/>
        </p:nvCxnSpPr>
        <p:spPr>
          <a:xfrm>
            <a:off x="3233721" y="2901748"/>
            <a:ext cx="902850" cy="57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B2-BA0A-22DA-3B0B-92107CD3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97D3BF-7FAF-D3FB-6E41-91556D0808F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912E73F4-BA83-9A74-DCE2-BDE4D1902BA9}"/>
              </a:ext>
            </a:extLst>
          </p:cNvPr>
          <p:cNvCxnSpPr>
            <a:cxnSpLocks/>
          </p:cNvCxnSpPr>
          <p:nvPr/>
        </p:nvCxnSpPr>
        <p:spPr>
          <a:xfrm>
            <a:off x="3589557" y="2324100"/>
            <a:ext cx="721655" cy="14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DF4E46-807E-F5AB-580E-9DC3ED377E91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 algún campo obligatorio</a:t>
            </a:r>
            <a:r>
              <a:rPr lang="es-ES" noProof="0">
                <a:ea typeface="+mn-lt"/>
                <a:cs typeface="+mn-lt"/>
              </a:rPr>
              <a:t> tuviera un dato que </a:t>
            </a:r>
            <a:r>
              <a:rPr lang="es-ES" b="1" noProof="0">
                <a:ea typeface="+mn-lt"/>
                <a:cs typeface="+mn-lt"/>
              </a:rPr>
              <a:t>no cumple</a:t>
            </a:r>
            <a:r>
              <a:rPr lang="es-ES" noProof="0">
                <a:ea typeface="+mn-lt"/>
                <a:cs typeface="+mn-lt"/>
              </a:rPr>
              <a:t> con los valores o </a:t>
            </a:r>
            <a:r>
              <a:rPr lang="es-ES">
                <a:ea typeface="+mn-lt"/>
                <a:cs typeface="+mn-lt"/>
              </a:rPr>
              <a:t>faltase algún</a:t>
            </a:r>
            <a:r>
              <a:rPr lang="es-ES" noProof="0">
                <a:ea typeface="+mn-lt"/>
                <a:cs typeface="+mn-lt"/>
              </a:rPr>
              <a:t> campo por rellenar </a:t>
            </a:r>
            <a:r>
              <a:rPr lang="es-ES" b="1" noProof="0">
                <a:ea typeface="+mn-lt"/>
                <a:cs typeface="+mn-lt"/>
              </a:rPr>
              <a:t>aparecerá un mensaje avisando del campo que falta.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EBC9FE74-AA21-2B15-D541-9468C60536D8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847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B3BC4-3265-AF7D-3820-4EC1BDF5AAA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BC7F7-9FCD-CEC3-B48A-DC5CC169FAA2}"/>
              </a:ext>
            </a:extLst>
          </p:cNvPr>
          <p:cNvSpPr txBox="1"/>
          <p:nvPr/>
        </p:nvSpPr>
        <p:spPr>
          <a:xfrm>
            <a:off x="417677" y="3938588"/>
            <a:ext cx="3171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Es obligatorio </a:t>
            </a:r>
            <a:r>
              <a:rPr lang="es-ES" b="1" noProof="0" dirty="0"/>
              <a:t>seleccionar si se presenta documento público o Comparecencia personal.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0724C-F7F5-BB98-DC7A-C2A634C7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50" y="1392818"/>
            <a:ext cx="5321573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06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at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FB3B1E5B8D42BDC6850F55883550" ma:contentTypeVersion="15" ma:contentTypeDescription="Create a new document." ma:contentTypeScope="" ma:versionID="74aedb17f61c5cac8fc3fc62763c5c89">
  <xsd:schema xmlns:xsd="http://www.w3.org/2001/XMLSchema" xmlns:xs="http://www.w3.org/2001/XMLSchema" xmlns:p="http://schemas.microsoft.com/office/2006/metadata/properties" xmlns:ns2="538ee13f-dff1-4eb9-85a5-564391347441" xmlns:ns3="d26253b3-6da4-4940-a139-782532d657e2" targetNamespace="http://schemas.microsoft.com/office/2006/metadata/properties" ma:root="true" ma:fieldsID="f637299ab6e0f3ff74732b786b839bdf" ns2:_="" ns3:_="">
    <xsd:import namespace="538ee13f-dff1-4eb9-85a5-564391347441"/>
    <xsd:import namespace="d26253b3-6da4-4940-a139-782532d65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ee13f-dff1-4eb9-85a5-564391347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53b3-6da4-4940-a139-782532d65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54c438-93a5-4532-bed3-9eadb1fec21a}" ma:internalName="TaxCatchAll" ma:showField="CatchAllData" ma:web="d26253b3-6da4-4940-a139-782532d65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253b3-6da4-4940-a139-782532d657e2" xsi:nil="true"/>
    <_Flow_SignoffStatus xmlns="538ee13f-dff1-4eb9-85a5-564391347441" xsi:nil="true"/>
    <lcf76f155ced4ddcb4097134ff3c332f xmlns="538ee13f-dff1-4eb9-85a5-5643913474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967425-3AAE-4CE1-817A-75AB8AD47993}">
  <ds:schemaRefs>
    <ds:schemaRef ds:uri="538ee13f-dff1-4eb9-85a5-564391347441"/>
    <ds:schemaRef ds:uri="d26253b3-6da4-4940-a139-782532d657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EAB0CD-5780-404E-837A-A009F1053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CF174-E334-4FC8-A5E3-A108DE390F14}">
  <ds:schemaRefs>
    <ds:schemaRef ds:uri="538ee13f-dff1-4eb9-85a5-564391347441"/>
    <ds:schemaRef ds:uri="d26253b3-6da4-4940-a139-782532d657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PLANTILLA_PRESENTACIONES_16_9</Template>
  <TotalTime>0</TotalTime>
  <Words>1056</Words>
  <Application>Microsoft Office PowerPoint</Application>
  <PresentationFormat>Personalizado</PresentationFormat>
  <Paragraphs>110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Calibri</vt:lpstr>
      <vt:lpstr>Helvetica</vt:lpstr>
      <vt:lpstr>Helvetica Regular</vt:lpstr>
      <vt:lpstr>Roboto</vt:lpstr>
      <vt:lpstr>Segoe UI</vt:lpstr>
      <vt:lpstr>Times New Roman</vt:lpstr>
      <vt:lpstr>Plantilla_Patron</vt:lpstr>
      <vt:lpstr>Solicitud de inscripción de una unión de hecho en el Registro de Uniones de Hecho –Sin certificado digital-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2025-03-24T12:25:33Z</dcterms:created>
  <dcterms:modified xsi:type="dcterms:W3CDTF">2025-10-16T10:55:22Z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0x0101007E70FB3B1E5B8D42BDC6850F55883550</vt:lpwstr>
  </property>
  <property fmtid="{D5CDD505-2E9C-101B-9397-08002B2CF9AE}" pid="3" name="MediaServiceImageTags">
    <vt:lpwstr/>
  </property>
</Properties>
</file>