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46"/>
  </p:notesMasterIdLst>
  <p:handoutMasterIdLst>
    <p:handoutMasterId r:id="rId47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11" r:id="rId13"/>
    <p:sldId id="354" r:id="rId14"/>
    <p:sldId id="314" r:id="rId15"/>
    <p:sldId id="355" r:id="rId16"/>
    <p:sldId id="316" r:id="rId17"/>
    <p:sldId id="317" r:id="rId18"/>
    <p:sldId id="356" r:id="rId19"/>
    <p:sldId id="357" r:id="rId20"/>
    <p:sldId id="334" r:id="rId21"/>
    <p:sldId id="313" r:id="rId22"/>
    <p:sldId id="346" r:id="rId23"/>
    <p:sldId id="347" r:id="rId24"/>
    <p:sldId id="348" r:id="rId25"/>
    <p:sldId id="358" r:id="rId26"/>
    <p:sldId id="360" r:id="rId27"/>
    <p:sldId id="353" r:id="rId28"/>
    <p:sldId id="361" r:id="rId29"/>
    <p:sldId id="362" r:id="rId30"/>
    <p:sldId id="302" r:id="rId31"/>
    <p:sldId id="364" r:id="rId32"/>
    <p:sldId id="365" r:id="rId33"/>
    <p:sldId id="366" r:id="rId34"/>
    <p:sldId id="367" r:id="rId35"/>
    <p:sldId id="368" r:id="rId36"/>
    <p:sldId id="369" r:id="rId37"/>
    <p:sldId id="308" r:id="rId38"/>
    <p:sldId id="338" r:id="rId39"/>
    <p:sldId id="339" r:id="rId40"/>
    <p:sldId id="340" r:id="rId41"/>
    <p:sldId id="370" r:id="rId42"/>
    <p:sldId id="371" r:id="rId43"/>
    <p:sldId id="343" r:id="rId44"/>
    <p:sldId id="285" r:id="rId45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A08A-09BB-46DE-8407-4A7EEDA9CE3E}" v="34" dt="2025-09-30T15:25:35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a.es/es/inicio/procedimientos?id_proc=1663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ede.gva.es/es/per-a-comencar" TargetMode="External"/><Relationship Id="rId4" Type="http://schemas.openxmlformats.org/officeDocument/2006/relationships/hyperlink" Target="https://sede.serviciosmin.gob.es/es-es/firmaelectronica/paginas/autofirma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inscripción de una unión de hecho en el Registro de Uniones de Hecho –Con 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44EBD-E1F7-9157-B151-A85677BE6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E0C73E-D86B-1331-D39F-D1E1C093FE7A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E3E65CFB-B564-FB4B-EA36-A6C1E2646F94}"/>
              </a:ext>
            </a:extLst>
          </p:cNvPr>
          <p:cNvCxnSpPr>
            <a:cxnSpLocks/>
          </p:cNvCxnSpPr>
          <p:nvPr/>
        </p:nvCxnSpPr>
        <p:spPr>
          <a:xfrm>
            <a:off x="3706947" y="2048765"/>
            <a:ext cx="1006567" cy="770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87F9697-9FBA-87D4-55B7-F834EF9B753B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 dirty="0">
                <a:ea typeface="+mn-lt"/>
                <a:cs typeface="+mn-lt"/>
              </a:rPr>
              <a:t>Seleccionando</a:t>
            </a:r>
            <a:r>
              <a:rPr lang="es-ES" noProof="0" dirty="0">
                <a:ea typeface="+mn-lt"/>
                <a:cs typeface="+mn-lt"/>
              </a:rPr>
              <a:t> Presenta documento público, habrá que indicar fecha de Comparecencia, el </a:t>
            </a:r>
            <a:r>
              <a:rPr lang="es-ES" noProof="0" dirty="0" err="1">
                <a:ea typeface="+mn-lt"/>
                <a:cs typeface="+mn-lt"/>
              </a:rPr>
              <a:t>Nom</a:t>
            </a:r>
            <a:r>
              <a:rPr lang="es-ES" dirty="0" err="1">
                <a:ea typeface="+mn-lt"/>
                <a:cs typeface="+mn-lt"/>
              </a:rPr>
              <a:t>bre</a:t>
            </a:r>
            <a:r>
              <a:rPr lang="es-ES" dirty="0">
                <a:ea typeface="+mn-lt"/>
                <a:cs typeface="+mn-lt"/>
              </a:rPr>
              <a:t>, Localidad del Notario y Núm. De protocolo.</a:t>
            </a:r>
            <a:endParaRPr lang="es-ES" noProof="0" dirty="0">
              <a:ea typeface="+mn-lt"/>
              <a:cs typeface="+mn-lt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3F62824E-A444-6F28-7D61-947FBA5A35F2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1111031" cy="9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D6E2153-9EED-3E0F-D140-C8EF02E0753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A23D4-0ECB-E463-8925-6DC0E610EEA7}"/>
              </a:ext>
            </a:extLst>
          </p:cNvPr>
          <p:cNvSpPr txBox="1"/>
          <p:nvPr/>
        </p:nvSpPr>
        <p:spPr>
          <a:xfrm>
            <a:off x="417677" y="3938588"/>
            <a:ext cx="31718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Se debe seleccionar el </a:t>
            </a:r>
            <a:r>
              <a:rPr lang="es-ES" b="1" noProof="0" dirty="0"/>
              <a:t>idioma</a:t>
            </a:r>
            <a:r>
              <a:rPr lang="es-ES" noProof="0" dirty="0"/>
              <a:t> de notificación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5FDED45-3C95-5924-85FD-C2D448C5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95" y="1169929"/>
            <a:ext cx="5378726" cy="38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91128-DBC0-9F3A-3E09-E164020F4C1E}"/>
              </a:ext>
            </a:extLst>
          </p:cNvPr>
          <p:cNvSpPr txBox="1"/>
          <p:nvPr/>
        </p:nvSpPr>
        <p:spPr>
          <a:xfrm>
            <a:off x="116509" y="1925201"/>
            <a:ext cx="30334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Rellenar el apartado de </a:t>
            </a:r>
            <a:r>
              <a:rPr lang="es-ES" b="1" noProof="0" dirty="0">
                <a:ea typeface="+mn-lt"/>
                <a:cs typeface="+mn-lt"/>
              </a:rPr>
              <a:t>representación</a:t>
            </a:r>
            <a:r>
              <a:rPr lang="es-ES" noProof="0" dirty="0">
                <a:ea typeface="+mn-lt"/>
                <a:cs typeface="+mn-lt"/>
              </a:rPr>
              <a:t> en su caso.</a:t>
            </a:r>
            <a:endParaRPr lang="es-ES" noProof="0" dirty="0"/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 desea </a:t>
            </a:r>
            <a:r>
              <a:rPr lang="es-ES" dirty="0">
                <a:ea typeface="+mn-lt"/>
                <a:cs typeface="+mn-lt"/>
              </a:rPr>
              <a:t>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datos de identidad, deberá marcar la opción.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1063800D-E3D1-21B7-B388-41A06A8AC723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542098" cy="44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7C01A974-2298-29E6-55E9-FBA3319CA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68" y="1503550"/>
            <a:ext cx="5315223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07FA-4796-B5E3-45D3-472A91847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F91A7D-3095-9CCE-9E09-6B985F03466E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EF99BB-8CD3-452D-27A2-06324AF6A795}"/>
              </a:ext>
            </a:extLst>
          </p:cNvPr>
          <p:cNvSpPr txBox="1"/>
          <p:nvPr/>
        </p:nvSpPr>
        <p:spPr>
          <a:xfrm>
            <a:off x="116509" y="1925201"/>
            <a:ext cx="303348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 desea que </a:t>
            </a:r>
            <a:r>
              <a:rPr lang="es-ES" dirty="0">
                <a:ea typeface="+mn-lt"/>
                <a:cs typeface="+mn-lt"/>
              </a:rPr>
              <a:t>la Administración obtenga los datos de identidad, deberá marcar la opción.</a:t>
            </a:r>
            <a:endParaRPr lang="es-ES" b="1" dirty="0">
              <a:ea typeface="+mn-lt"/>
              <a:cs typeface="+mn-lt"/>
            </a:endParaRPr>
          </a:p>
          <a:p>
            <a:endParaRPr lang="es-ES" noProof="0" dirty="0"/>
          </a:p>
          <a:p>
            <a:endParaRPr lang="es-E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C3478A-7660-AECB-C1B4-D3BB0D15F132}"/>
              </a:ext>
            </a:extLst>
          </p:cNvPr>
          <p:cNvSpPr txBox="1"/>
          <p:nvPr/>
        </p:nvSpPr>
        <p:spPr>
          <a:xfrm>
            <a:off x="104256" y="4158707"/>
            <a:ext cx="39334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Marcar en caso de que el solicitante se </a:t>
            </a:r>
            <a:r>
              <a:rPr lang="es-ES" b="1" noProof="0" dirty="0">
                <a:ea typeface="+mn-lt"/>
                <a:cs typeface="+mn-lt"/>
              </a:rPr>
              <a:t>oponga</a:t>
            </a:r>
            <a:r>
              <a:rPr lang="es-ES" noProof="0" dirty="0">
                <a:ea typeface="+mn-lt"/>
                <a:cs typeface="+mn-lt"/>
              </a:rPr>
              <a:t> a la </a:t>
            </a:r>
            <a:r>
              <a:rPr lang="es-ES" b="1" noProof="0" dirty="0">
                <a:ea typeface="+mn-lt"/>
                <a:cs typeface="+mn-lt"/>
              </a:rPr>
              <a:t>obtención</a:t>
            </a:r>
            <a:r>
              <a:rPr lang="es-ES" noProof="0" dirty="0">
                <a:ea typeface="+mn-lt"/>
                <a:cs typeface="+mn-lt"/>
              </a:rPr>
              <a:t> de los datos de residencia por la </a:t>
            </a:r>
            <a:r>
              <a:rPr lang="es-ES" b="1" noProof="0" dirty="0">
                <a:ea typeface="+mn-lt"/>
                <a:cs typeface="+mn-lt"/>
              </a:rPr>
              <a:t>Administración</a:t>
            </a:r>
            <a:r>
              <a:rPr lang="es-ES" noProof="0" dirty="0">
                <a:ea typeface="+mn-lt"/>
                <a:cs typeface="+mn-lt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D637B7-BF5A-E5F7-1CDB-EEDF51645289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88451A94-BF07-CBF1-E504-7E2111C02B10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A705FF3E-7AA2-1D40-EA01-14C32DAC3021}"/>
              </a:ext>
            </a:extLst>
          </p:cNvPr>
          <p:cNvCxnSpPr>
            <a:cxnSpLocks/>
          </p:cNvCxnSpPr>
          <p:nvPr/>
        </p:nvCxnSpPr>
        <p:spPr>
          <a:xfrm>
            <a:off x="3236379" y="2362200"/>
            <a:ext cx="1422707" cy="740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E79285F-FBC4-FD7E-C86E-60080EB66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286" y="1432735"/>
            <a:ext cx="5283472" cy="37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9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11E-0B30-D971-16FC-62C2A76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76795-5093-A77E-1D39-DED5D39460F1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535A8-CD8D-3B60-9434-478F081C2C26}"/>
              </a:ext>
            </a:extLst>
          </p:cNvPr>
          <p:cNvSpPr txBox="1"/>
          <p:nvPr/>
        </p:nvSpPr>
        <p:spPr>
          <a:xfrm>
            <a:off x="8551374" y="5473436"/>
            <a:ext cx="2679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/>
              <a:t>Una vez cumplimentados los datos pulsar Finaliza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EBE585-B3DD-7151-5232-119D994B11D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Conector recto de flecha 5">
            <a:extLst>
              <a:ext uri="{FF2B5EF4-FFF2-40B4-BE49-F238E27FC236}">
                <a16:creationId xmlns:a16="http://schemas.microsoft.com/office/drawing/2014/main" id="{2F2D16B2-64C0-2E8A-D734-CDE6AD3066DA}"/>
              </a:ext>
            </a:extLst>
          </p:cNvPr>
          <p:cNvCxnSpPr>
            <a:cxnSpLocks/>
          </p:cNvCxnSpPr>
          <p:nvPr/>
        </p:nvCxnSpPr>
        <p:spPr>
          <a:xfrm flipH="1" flipV="1">
            <a:off x="7882329" y="5605124"/>
            <a:ext cx="566442" cy="2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FD01A2-74B4-ABEF-C675-98F05BB99C70}"/>
              </a:ext>
            </a:extLst>
          </p:cNvPr>
          <p:cNvSpPr txBox="1"/>
          <p:nvPr/>
        </p:nvSpPr>
        <p:spPr>
          <a:xfrm>
            <a:off x="307400" y="3688556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 dirty="0">
                <a:cs typeface="Segoe UI"/>
              </a:rPr>
              <a:t>Los apartados E y F y G son de </a:t>
            </a:r>
            <a:r>
              <a:rPr lang="es-ES" b="1" noProof="0" dirty="0">
                <a:cs typeface="Segoe UI"/>
              </a:rPr>
              <a:t>cumplimentación legal obligatoria</a:t>
            </a:r>
            <a:r>
              <a:rPr lang="es-ES" noProof="0" dirty="0">
                <a:cs typeface="Segoe UI"/>
              </a:rPr>
              <a:t>.</a:t>
            </a:r>
            <a:endParaRPr lang="es-ES" noProof="0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342BEC92-EB9D-7E3E-D90F-E6F982A49F6C}"/>
              </a:ext>
            </a:extLst>
          </p:cNvPr>
          <p:cNvCxnSpPr>
            <a:cxnSpLocks/>
          </p:cNvCxnSpPr>
          <p:nvPr/>
        </p:nvCxnSpPr>
        <p:spPr>
          <a:xfrm flipV="1">
            <a:off x="2710543" y="3045280"/>
            <a:ext cx="467168" cy="64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5">
            <a:extLst>
              <a:ext uri="{FF2B5EF4-FFF2-40B4-BE49-F238E27FC236}">
                <a16:creationId xmlns:a16="http://schemas.microsoft.com/office/drawing/2014/main" id="{C7D01C43-15C8-C168-992C-59CB484DFA5A}"/>
              </a:ext>
            </a:extLst>
          </p:cNvPr>
          <p:cNvCxnSpPr>
            <a:cxnSpLocks/>
          </p:cNvCxnSpPr>
          <p:nvPr/>
        </p:nvCxnSpPr>
        <p:spPr>
          <a:xfrm>
            <a:off x="2624459" y="3905932"/>
            <a:ext cx="661688" cy="76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59B813FB-E841-82FF-60A7-755907E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258" y="1109291"/>
            <a:ext cx="6155510" cy="436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E3F4-1FA3-C8F1-D716-F1F68653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0F8011-CAC5-38FE-2703-EA7747BAC537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EAA6-8144-ECA9-7468-512708189B6C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 mensaje informando de la </a:t>
            </a:r>
            <a:r>
              <a:rPr lang="es-ES" b="1" noProof="0" dirty="0">
                <a:ea typeface="+mn-lt"/>
                <a:cs typeface="+mn-lt"/>
              </a:rPr>
              <a:t>documentación que deberá presentar</a:t>
            </a:r>
            <a:endParaRPr lang="es-ES" b="1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E150A9-5D22-319D-F8F6-176C7548A3BD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DAC0AC-1556-33CD-50E4-EB76C4C0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09" y="1530252"/>
            <a:ext cx="5245370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6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562F-AF67-9748-4DFE-215E9522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B59E32-ED16-8206-3E72-627C3A90102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24387-7922-9064-822E-249AF1D36991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una pantalla informando que debe ser </a:t>
            </a:r>
            <a:r>
              <a:rPr lang="es-ES" b="1" noProof="0" dirty="0">
                <a:ea typeface="+mn-lt"/>
                <a:cs typeface="+mn-lt"/>
              </a:rPr>
              <a:t>firmado</a:t>
            </a:r>
            <a:r>
              <a:rPr lang="es-ES" noProof="0" dirty="0">
                <a:ea typeface="+mn-lt"/>
                <a:cs typeface="+mn-lt"/>
              </a:rPr>
              <a:t>. Pulsar el icono rojo con la </a:t>
            </a:r>
            <a:r>
              <a:rPr lang="es-ES" b="1" noProof="0" dirty="0">
                <a:ea typeface="+mn-lt"/>
                <a:cs typeface="+mn-lt"/>
              </a:rPr>
              <a:t>pluma</a:t>
            </a:r>
            <a:endParaRPr lang="es-ES" b="1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95E30-3E55-7A1F-A20C-1E8966A78760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83D3F6-F9FD-81D3-D6BF-6FC82949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797" y="1602774"/>
            <a:ext cx="8281807" cy="27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3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31D5-5CAD-B9D3-3EB8-0B42F0FB8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8E0091-8659-1C7E-0B45-7EAC6B6C55F7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va a redirigir a FIR para </a:t>
            </a:r>
            <a:r>
              <a:rPr lang="es-ES" b="1" noProof="0" dirty="0"/>
              <a:t>firmar</a:t>
            </a:r>
            <a:r>
              <a:rPr lang="es-ES" noProof="0" dirty="0"/>
              <a:t> la solicitud. Pulsar </a:t>
            </a:r>
            <a:r>
              <a:rPr lang="es-ES" b="1" noProof="0" dirty="0"/>
              <a:t>aceptar</a:t>
            </a:r>
            <a:endParaRPr lang="es-ES" b="1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55F6E82F-22DE-8300-8D32-FF24068206EB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C74426D6-8CD4-239B-A2E0-5036DCD5F195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DDDF42-99F6-5CDE-D24A-8D197651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53" y="1692185"/>
            <a:ext cx="7429882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3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AA4A-AE1D-209A-F825-EDB91255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AD539-1278-AA19-A1A5-8319BD6CC967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B55007-E056-DE29-4950-374BACF85778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7884D4-B884-6231-3336-6BDBF6D3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1BF28DDD-4ECD-A542-C6BB-FCA63897483A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F900B-3DCD-83CD-EB73-5E782933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60D22CF-F50C-90F4-3198-779CE79FD669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DA0F7F-7093-AB8B-146C-2E1B64AC713D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AA9809A-8E15-AADE-6391-EE29D20D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Registrar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Guardar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C108-9411-732F-0343-B1DA9510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EF64263-EEAC-D105-8958-9CC8E40D4505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E060A7-5DBE-9DF6-FF1C-E899968AE31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287E46-A902-FE00-D8F9-AF85264F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95142EB5-2F7A-7163-9C6A-9027EBD2E64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EB6CE8CF-AC65-0530-70EA-E90351255E7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3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8F218-C25E-172E-35AB-97468DB2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593846-D05A-D985-4405-26A4FA0EC925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986F69-9D47-9B6F-9A7D-0B7F15C624F9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908A6D-798C-D910-6496-F7FD7CFB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B060CF9-5F55-3F43-681B-FF1584D07FF8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7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39960-AE96-658B-75B0-9A76F6F79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D1582E6-2879-290F-85EC-A332D73A0232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la operación está realizada. Pulsar </a:t>
            </a:r>
            <a:r>
              <a:rPr lang="es-ES" b="1" noProof="0" dirty="0"/>
              <a:t>Aceptar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E3A62C-9DE4-70C4-D18A-6CA190EDDF1F}"/>
              </a:ext>
            </a:extLst>
          </p:cNvPr>
          <p:cNvSpPr txBox="1"/>
          <p:nvPr/>
        </p:nvSpPr>
        <p:spPr>
          <a:xfrm>
            <a:off x="144365" y="114241"/>
            <a:ext cx="10784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B549A3C3-E002-9079-CAC6-87E00D944B07}"/>
              </a:ext>
            </a:extLst>
          </p:cNvPr>
          <p:cNvCxnSpPr>
            <a:cxnSpLocks/>
          </p:cNvCxnSpPr>
          <p:nvPr/>
        </p:nvCxnSpPr>
        <p:spPr>
          <a:xfrm>
            <a:off x="609599" y="4199555"/>
            <a:ext cx="1698172" cy="13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A48F19A2-1130-8C47-3E65-03EB9747D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56" y="1457223"/>
            <a:ext cx="7836303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64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A0436-7597-A634-906F-29B88F4E8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5D25C25-000B-66D2-8D92-C9F0C5F6D018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mostrando que el formulario ha sido firmado. Pulsar </a:t>
            </a:r>
            <a:r>
              <a:rPr lang="es-ES" b="1" noProof="0" dirty="0"/>
              <a:t>Continuar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88EDC92-C93A-209F-8A73-980C88C9BA10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6A5BC1-EAC1-A2F3-5DAA-DC1A4E56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480" y="1839619"/>
            <a:ext cx="9277827" cy="2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55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92C03-F771-A24D-FF56-D7E6257E4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28F8E0-7838-9134-9FAB-BBC479E96147}"/>
              </a:ext>
            </a:extLst>
          </p:cNvPr>
          <p:cNvSpPr txBox="1"/>
          <p:nvPr/>
        </p:nvSpPr>
        <p:spPr>
          <a:xfrm>
            <a:off x="331216" y="1844032"/>
            <a:ext cx="16633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r>
              <a:rPr lang="es-ES" noProof="0" dirty="0"/>
              <a:t>Se pulsa sobre la Autorización de la pareja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77772D-4836-0F13-1E3F-6BD72F6DA491}"/>
              </a:ext>
            </a:extLst>
          </p:cNvPr>
          <p:cNvSpPr txBox="1"/>
          <p:nvPr/>
        </p:nvSpPr>
        <p:spPr>
          <a:xfrm>
            <a:off x="97630" y="4632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Documentar</a:t>
            </a:r>
          </a:p>
        </p:txBody>
      </p:sp>
      <p:cxnSp>
        <p:nvCxnSpPr>
          <p:cNvPr id="4" name="Conector recto de flecha 5">
            <a:extLst>
              <a:ext uri="{FF2B5EF4-FFF2-40B4-BE49-F238E27FC236}">
                <a16:creationId xmlns:a16="http://schemas.microsoft.com/office/drawing/2014/main" id="{B6859932-0050-62E7-C7C3-F3CA5BC266F9}"/>
              </a:ext>
            </a:extLst>
          </p:cNvPr>
          <p:cNvCxnSpPr>
            <a:cxnSpLocks/>
          </p:cNvCxnSpPr>
          <p:nvPr/>
        </p:nvCxnSpPr>
        <p:spPr>
          <a:xfrm>
            <a:off x="1422076" y="3044361"/>
            <a:ext cx="798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7C745B7-6746-A36C-F0CE-BCF3792EC3FC}"/>
              </a:ext>
            </a:extLst>
          </p:cNvPr>
          <p:cNvSpPr txBox="1"/>
          <p:nvPr/>
        </p:nvSpPr>
        <p:spPr>
          <a:xfrm>
            <a:off x="331216" y="914400"/>
            <a:ext cx="11376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En este paso se debe documentar la solicitud. Como se observa, es </a:t>
            </a:r>
            <a:r>
              <a:rPr lang="es-ES" b="1" dirty="0"/>
              <a:t>obligatorio</a:t>
            </a:r>
            <a:r>
              <a:rPr lang="es-ES" dirty="0"/>
              <a:t> adjuntar </a:t>
            </a:r>
            <a:r>
              <a:rPr lang="es-ES" b="1" dirty="0"/>
              <a:t>la autorización de </a:t>
            </a:r>
            <a:r>
              <a:rPr lang="es-ES" b="1"/>
              <a:t>la pareja </a:t>
            </a:r>
            <a:r>
              <a:rPr lang="es-ES" dirty="0"/>
              <a:t>y el resto de documentos son opcionales. 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8E2D4C-D549-E736-2644-3CC7BB33D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513" y="1928336"/>
            <a:ext cx="9606658" cy="40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sobre Descargar la plantilla, se descargará un documento Word en el PC.  Habrá que cumplimentarlo.</a:t>
            </a:r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E89467F-73AB-669A-57D2-C0AB47DE880C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Examinar Fichero 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adjuntar.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862CB1E0-741B-B714-1964-605153C3263E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C84D0EA3-618F-7813-954B-B1AC0EC59847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49BCF6C-9597-0760-D2E0-153D4FE6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332523"/>
            <a:ext cx="9024257" cy="20685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B69C00-9D9A-DE5A-5D54-7A0AB51C4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73B-D713-9AB0-AE69-0811D659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85EE4E-A899-28E0-04E8-390C9D73B0BB}"/>
              </a:ext>
            </a:extLst>
          </p:cNvPr>
          <p:cNvSpPr txBox="1"/>
          <p:nvPr/>
        </p:nvSpPr>
        <p:spPr>
          <a:xfrm>
            <a:off x="176563" y="933435"/>
            <a:ext cx="1184499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Una vez seleccionado </a:t>
            </a:r>
            <a:r>
              <a:rPr lang="es-ES"/>
              <a:t>el fichero desde nuestro sistema, </a:t>
            </a:r>
            <a:r>
              <a:rPr lang="es-ES" noProof="0"/>
              <a:t>habrá que pulsar </a:t>
            </a:r>
            <a:r>
              <a:rPr lang="es-ES" b="1" noProof="0"/>
              <a:t>Subir Fichero </a:t>
            </a:r>
            <a:r>
              <a:rPr lang="es-ES" noProof="0"/>
              <a:t>si es correcto o </a:t>
            </a:r>
            <a:r>
              <a:rPr lang="es-ES" b="1" noProof="0"/>
              <a:t>Quitar fichero </a:t>
            </a:r>
            <a:r>
              <a:rPr lang="es-ES" noProof="0"/>
              <a:t>si no fuera el deseado.</a:t>
            </a:r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>
              <a:ea typeface="Calibri"/>
              <a:cs typeface="Calibri"/>
            </a:endParaRPr>
          </a:p>
          <a:p>
            <a:pPr algn="just"/>
            <a:endParaRPr lang="es-ES" noProof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866F3-CBC1-7555-12E2-5ABEF884CB4A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DDE14-0807-0213-F07E-B1F2005D9B26}"/>
              </a:ext>
            </a:extLst>
          </p:cNvPr>
          <p:cNvSpPr txBox="1"/>
          <p:nvPr/>
        </p:nvSpPr>
        <p:spPr>
          <a:xfrm>
            <a:off x="4321419" y="596284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Si está todo correcto, se pulsa continuar.</a:t>
            </a:r>
            <a:endParaRPr lang="en-US"/>
          </a:p>
        </p:txBody>
      </p:sp>
      <p:cxnSp>
        <p:nvCxnSpPr>
          <p:cNvPr id="8" name="Conector recto de flecha 5">
            <a:extLst>
              <a:ext uri="{FF2B5EF4-FFF2-40B4-BE49-F238E27FC236}">
                <a16:creationId xmlns:a16="http://schemas.microsoft.com/office/drawing/2014/main" id="{A5435DAB-E85C-FDE6-4622-1E60A2EC96EF}"/>
              </a:ext>
            </a:extLst>
          </p:cNvPr>
          <p:cNvCxnSpPr>
            <a:cxnSpLocks/>
          </p:cNvCxnSpPr>
          <p:nvPr/>
        </p:nvCxnSpPr>
        <p:spPr>
          <a:xfrm flipV="1">
            <a:off x="5447761" y="5573486"/>
            <a:ext cx="245258" cy="48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DBC443C-B141-1B0B-14BA-E13946718B08}"/>
              </a:ext>
            </a:extLst>
          </p:cNvPr>
          <p:cNvSpPr txBox="1"/>
          <p:nvPr/>
        </p:nvSpPr>
        <p:spPr>
          <a:xfrm>
            <a:off x="9941303" y="2704316"/>
            <a:ext cx="2187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Una</a:t>
            </a:r>
            <a:r>
              <a:rPr lang="es-ES" noProof="0" dirty="0"/>
              <a:t> vez anexado también se puede </a:t>
            </a:r>
            <a:r>
              <a:rPr lang="es-ES" b="1" noProof="0" dirty="0"/>
              <a:t>eliminar</a:t>
            </a:r>
            <a:r>
              <a:rPr lang="es-ES" noProof="0" dirty="0"/>
              <a:t> el documento pulsando el icono de la papelera</a:t>
            </a:r>
            <a:endParaRPr lang="es-ES" dirty="0"/>
          </a:p>
        </p:txBody>
      </p:sp>
      <p:cxnSp>
        <p:nvCxnSpPr>
          <p:cNvPr id="10" name="Conector recto de flecha 5">
            <a:extLst>
              <a:ext uri="{FF2B5EF4-FFF2-40B4-BE49-F238E27FC236}">
                <a16:creationId xmlns:a16="http://schemas.microsoft.com/office/drawing/2014/main" id="{C9F319F7-DAE9-305B-609F-D58E11F2B3AA}"/>
              </a:ext>
            </a:extLst>
          </p:cNvPr>
          <p:cNvCxnSpPr>
            <a:cxnSpLocks/>
          </p:cNvCxnSpPr>
          <p:nvPr/>
        </p:nvCxnSpPr>
        <p:spPr>
          <a:xfrm flipV="1">
            <a:off x="1329660" y="2474005"/>
            <a:ext cx="903237" cy="954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AF737C-32B2-D506-4F42-8C6705B6F978}"/>
              </a:ext>
            </a:extLst>
          </p:cNvPr>
          <p:cNvSpPr txBox="1"/>
          <p:nvPr/>
        </p:nvSpPr>
        <p:spPr>
          <a:xfrm>
            <a:off x="112386" y="3397423"/>
            <a:ext cx="212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noProof="0" dirty="0"/>
              <a:t>Aparecerá el documento anexado</a:t>
            </a:r>
            <a:endParaRPr lang="es-ES" dirty="0"/>
          </a:p>
        </p:txBody>
      </p:sp>
      <p:cxnSp>
        <p:nvCxnSpPr>
          <p:cNvPr id="16" name="Conector recto de flecha 5">
            <a:extLst>
              <a:ext uri="{FF2B5EF4-FFF2-40B4-BE49-F238E27FC236}">
                <a16:creationId xmlns:a16="http://schemas.microsoft.com/office/drawing/2014/main" id="{C8AEFCAD-1607-EAFD-9F58-CAC6414D6754}"/>
              </a:ext>
            </a:extLst>
          </p:cNvPr>
          <p:cNvCxnSpPr>
            <a:cxnSpLocks/>
          </p:cNvCxnSpPr>
          <p:nvPr/>
        </p:nvCxnSpPr>
        <p:spPr>
          <a:xfrm flipH="1" flipV="1">
            <a:off x="9056914" y="3027396"/>
            <a:ext cx="198618" cy="143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AEE9EA36-5654-3A09-F2E3-E93E841AF4DF}"/>
              </a:ext>
            </a:extLst>
          </p:cNvPr>
          <p:cNvCxnSpPr>
            <a:cxnSpLocks/>
          </p:cNvCxnSpPr>
          <p:nvPr/>
        </p:nvCxnSpPr>
        <p:spPr>
          <a:xfrm flipH="1">
            <a:off x="9941303" y="2704316"/>
            <a:ext cx="6227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D0A16889-C44D-6165-3393-128DF1921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787" y="1595435"/>
            <a:ext cx="7272625" cy="36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Aparecerá una lista con los formularios, anexos y tasas pagadas.</a:t>
            </a:r>
          </a:p>
          <a:p>
            <a:pPr algn="just"/>
            <a:endParaRPr lang="es-ES" noProof="0"/>
          </a:p>
          <a:p>
            <a:pPr algn="just"/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Registrar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0165B17A-8659-4A31-3316-794BB2F9C1F9}"/>
              </a:ext>
            </a:extLst>
          </p:cNvPr>
          <p:cNvCxnSpPr>
            <a:cxnSpLocks/>
          </p:cNvCxnSpPr>
          <p:nvPr/>
        </p:nvCxnSpPr>
        <p:spPr>
          <a:xfrm flipV="1">
            <a:off x="5800601" y="4532369"/>
            <a:ext cx="142999" cy="82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83942" y="5390634"/>
            <a:ext cx="3991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Registra y redirigirá a la Firma electrónica.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1298" y="53255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Si se quiere </a:t>
            </a:r>
            <a:r>
              <a:rPr lang="es-ES" b="1"/>
              <a:t>volver al paso anterior,</a:t>
            </a:r>
            <a:r>
              <a:rPr lang="es-ES"/>
              <a:t> se puede pulsar la flecha en color negro al lado de Registra.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</a:t>
            </a:r>
            <a:r>
              <a:rPr lang="es-ES" b="1" dirty="0"/>
              <a:t>revisar</a:t>
            </a:r>
            <a:r>
              <a:rPr lang="es-ES" dirty="0"/>
              <a:t> algún formulario o anexos aportados, se puede pulsar sobre ellos para verlo, se </a:t>
            </a:r>
            <a:r>
              <a:rPr lang="es-ES" b="1" dirty="0"/>
              <a:t>descargará</a:t>
            </a:r>
            <a:r>
              <a:rPr lang="es-ES" dirty="0"/>
              <a:t>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3047364"/>
            <a:ext cx="1168463" cy="38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</p:cNvCxnSpPr>
          <p:nvPr/>
        </p:nvCxnSpPr>
        <p:spPr>
          <a:xfrm flipH="1" flipV="1">
            <a:off x="6607629" y="4618926"/>
            <a:ext cx="918828" cy="70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AB79630-1AF0-4AF8-D2B7-76FCD64AB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77" y="2169114"/>
            <a:ext cx="8119417" cy="23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va a redirigir a FIR para </a:t>
            </a:r>
            <a:r>
              <a:rPr lang="es-ES" b="1" noProof="0" dirty="0"/>
              <a:t>firmar</a:t>
            </a:r>
            <a:r>
              <a:rPr lang="es-ES" noProof="0" dirty="0"/>
              <a:t> la solicitud. Pulsar </a:t>
            </a:r>
            <a:r>
              <a:rPr lang="es-ES" b="1" noProof="0" dirty="0"/>
              <a:t>aceptar</a:t>
            </a:r>
            <a:endParaRPr lang="es-ES" b="1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858AE03-2EC7-F83D-79AB-57E48152DC57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AB85B9-8DF8-48A8-8BAD-C2D85689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796" y="1883427"/>
            <a:ext cx="7979690" cy="28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EBBC-2854-C9E9-E06E-24DC0832B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5FBD8B8-34F3-ECB8-50F5-A46394AEBBA3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DD4467-3AFF-61A1-1A84-52408117E3A0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D0B359-0D0B-3CCF-842C-F665B1C1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A4CB002-7C7F-6559-1D13-9F59CFD39D36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5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B2F525-1543-6AFF-83F1-66B6E1D7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45" y="2990165"/>
            <a:ext cx="6795520" cy="35061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Este trámite se realiza desde la</a:t>
            </a:r>
            <a:r>
              <a:rPr lang="es-ES"/>
              <a:t> URL (acceso</a:t>
            </a:r>
            <a:r>
              <a:rPr lang="es-ES" noProof="0"/>
              <a:t>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/>
              <a:t>).</a:t>
            </a:r>
            <a:r>
              <a:rPr lang="es-ES" noProof="0"/>
              <a:t> </a:t>
            </a:r>
          </a:p>
          <a:p>
            <a:pPr algn="just"/>
            <a:r>
              <a:rPr lang="es-ES" noProof="0"/>
              <a:t>Es necesario disponer de </a:t>
            </a:r>
            <a:r>
              <a:rPr lang="es-ES" b="1" noProof="0" err="1"/>
              <a:t>Cl@ve</a:t>
            </a:r>
            <a:r>
              <a:rPr lang="es-ES" noProof="0"/>
              <a:t> o algún </a:t>
            </a:r>
            <a:r>
              <a:rPr lang="es-ES" b="1" noProof="0"/>
              <a:t>certificado digital</a:t>
            </a:r>
            <a:r>
              <a:rPr lang="es-ES" noProof="0"/>
              <a:t> para acceder al </a:t>
            </a:r>
            <a:r>
              <a:rPr lang="es-ES"/>
              <a:t>mismo</a:t>
            </a:r>
            <a:r>
              <a:rPr lang="es-ES" noProof="0"/>
              <a:t> . Con carácter general, se puede tramitar con DNIe, FNMT (Fábrica Nacional de </a:t>
            </a:r>
            <a:r>
              <a:rPr lang="es-ES"/>
              <a:t>La </a:t>
            </a:r>
            <a:r>
              <a:rPr lang="es-ES" noProof="0"/>
              <a:t>Moneda y Timbre) y con los certificados de persona jurídica, empleado público o persona física emitidos por la ACCV, además de todos aquellos aceptados por la plataforma de @firma.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 noProof="0"/>
              <a:t>Es necesario disponer de </a:t>
            </a:r>
            <a:r>
              <a:rPr lang="es-ES" b="1" noProof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 b="1"/>
              <a:t> </a:t>
            </a:r>
            <a:r>
              <a:rPr lang="es-ES"/>
              <a:t>p</a:t>
            </a:r>
            <a:r>
              <a:rPr lang="es-ES" noProof="0"/>
              <a:t>ara poder firmar y realizar la presentación telemática.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/>
              <a:t>Para más información consultar </a:t>
            </a:r>
            <a:r>
              <a:rPr lang="es-ES">
                <a:hlinkClick r:id="rId5"/>
              </a:rPr>
              <a:t>Para comenzar - Sede electronica - Generalitat Valenciana</a:t>
            </a:r>
            <a:r>
              <a:rPr lang="es-ES" noProof="0"/>
              <a:t> 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EABD-2952-7521-969B-537D381E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71B2CD-4120-E450-AB3F-4F5E81DE3555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252460-75DE-4B29-591C-E7055CBC0C9F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4C9D8-2072-8BA6-2B05-2F71EC9F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1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DFCA-3542-610F-F503-32E3802A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EC88D4E-A41E-9F98-70A9-8C915166D91A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932672-8C4C-EBA2-7298-5E93E0BAAEB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06C68E-436F-A517-44CF-26BF5E84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19A0267-D9AA-FDDE-2328-225695621EF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C23A6EE2-6D97-3566-C749-EFEE75B1BEB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29A0-64DB-AA7F-93DD-65790320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C8445B-3021-2918-314A-269BDB013C13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2D2153-DFFC-7CBF-B378-EF2BF520C844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1EE5D3-2E8E-16F7-0882-699E7A18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73792C7C-A97E-80A4-F01D-300297D61F73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37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FC0D-4CCD-C4DB-A554-41B0F2FD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63C6-2855-BB14-DF43-441CB65E2E33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la operación está realizada. Pulsar </a:t>
            </a:r>
            <a:r>
              <a:rPr lang="es-ES" b="1" noProof="0" dirty="0"/>
              <a:t>Aceptar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A361B5-B502-7432-1DCA-D160202223CF}"/>
              </a:ext>
            </a:extLst>
          </p:cNvPr>
          <p:cNvSpPr txBox="1"/>
          <p:nvPr/>
        </p:nvSpPr>
        <p:spPr>
          <a:xfrm>
            <a:off x="144365" y="114241"/>
            <a:ext cx="10784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CE01E732-17B8-672D-307A-A6C2CA5E702C}"/>
              </a:ext>
            </a:extLst>
          </p:cNvPr>
          <p:cNvCxnSpPr>
            <a:cxnSpLocks/>
          </p:cNvCxnSpPr>
          <p:nvPr/>
        </p:nvCxnSpPr>
        <p:spPr>
          <a:xfrm>
            <a:off x="609599" y="4199555"/>
            <a:ext cx="1698172" cy="13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C0BDF11B-E879-07BE-E3DB-BB356AC0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27" y="1331569"/>
            <a:ext cx="8633745" cy="40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9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526B-36C1-E35D-6962-94091ED1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40F5D6-F971-60BE-AB2F-01871389577E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Guardar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760E852E-32B0-9D0D-ECD9-8A624217EA6D}"/>
              </a:ext>
            </a:extLst>
          </p:cNvPr>
          <p:cNvSpPr txBox="1"/>
          <p:nvPr/>
        </p:nvSpPr>
        <p:spPr>
          <a:xfrm>
            <a:off x="9215655" y="3154732"/>
            <a:ext cx="259513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noProof="0"/>
              <a:t>Aparecerá el </a:t>
            </a:r>
            <a:r>
              <a:rPr lang="es-ES" b="1" noProof="0"/>
              <a:t>justificante</a:t>
            </a:r>
            <a:r>
              <a:rPr lang="es-ES" noProof="0"/>
              <a:t> de presentación que se podrá </a:t>
            </a:r>
            <a:r>
              <a:rPr lang="es-ES" b="1" noProof="0"/>
              <a:t>descargar</a:t>
            </a:r>
            <a:r>
              <a:rPr lang="es-ES" noProof="0"/>
              <a:t> en </a:t>
            </a:r>
            <a:r>
              <a:rPr lang="es-ES" b="1" noProof="0"/>
              <a:t>pdf</a:t>
            </a:r>
            <a:r>
              <a:rPr lang="es-ES" noProof="0"/>
              <a:t> y </a:t>
            </a:r>
            <a:r>
              <a:rPr lang="es-ES" b="1" noProof="0"/>
              <a:t>guardar</a:t>
            </a:r>
            <a:r>
              <a:rPr lang="es-ES" noProof="0"/>
              <a:t> en el PC pulsando el icono de las flechas.</a:t>
            </a:r>
            <a:endParaRPr lang="es-ES" noProof="0">
              <a:ea typeface="Calibri"/>
              <a:cs typeface="Calibri"/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2448B77-94B2-5B96-8AE4-3C6F93AB88E5}"/>
              </a:ext>
            </a:extLst>
          </p:cNvPr>
          <p:cNvCxnSpPr>
            <a:cxnSpLocks/>
          </p:cNvCxnSpPr>
          <p:nvPr/>
        </p:nvCxnSpPr>
        <p:spPr>
          <a:xfrm flipH="1" flipV="1">
            <a:off x="8505170" y="3970132"/>
            <a:ext cx="642174" cy="3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D3F3591-BA0F-DFD5-9E21-B6BA3F184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5" y="1614553"/>
            <a:ext cx="7909185" cy="21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En el </a:t>
            </a:r>
            <a:r>
              <a:rPr lang="es-ES" b="1" noProof="0"/>
              <a:t>justificante</a:t>
            </a:r>
            <a:r>
              <a:rPr lang="es-ES" noProof="0"/>
              <a:t> constará el organismo, el NIF de quien presentó la solicitud, fecha, número de registro y asunto.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Guardar. Detalle justificante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CA350A-2302-3725-DF80-63F773D45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74" y="1310523"/>
            <a:ext cx="8534839" cy="49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En el </a:t>
            </a:r>
            <a:r>
              <a:rPr lang="es-ES" b="1" noProof="0">
                <a:ea typeface="Calibri"/>
                <a:cs typeface="Calibri"/>
              </a:rPr>
              <a:t>justificante</a:t>
            </a:r>
            <a:r>
              <a:rPr lang="es-ES" noProof="0">
                <a:ea typeface="Calibri"/>
                <a:cs typeface="Calibri"/>
              </a:rPr>
              <a:t> se describe la documentación presentada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675ECC-AABF-B4C8-39E1-CBAA45BF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828800"/>
            <a:ext cx="10797782" cy="30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9E5836-096B-4EA9-BE73-E81B78B6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704" y="1292710"/>
            <a:ext cx="5913205" cy="46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A65637-6BE6-6932-2775-0E0615231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25" y="1292710"/>
            <a:ext cx="6553537" cy="50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61E9-2A3B-3482-5C14-FFC2577DB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6AE338D-3206-915E-EE1A-F27FF58B3CBA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2DD168-C089-FF04-759E-DB31BC39851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4BAB9A-C0A5-D82A-2DD7-3CAB39E9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00" y="1792376"/>
            <a:ext cx="6572588" cy="39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>
                <a:ea typeface="+mn-lt"/>
                <a:cs typeface="+mn-lt"/>
                <a:hlinkClick r:id="rId2"/>
              </a:rPr>
              <a:t>Carpeta </a:t>
            </a:r>
            <a:r>
              <a:rPr lang="es-ES" noProof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>
                <a:ea typeface="+mn-lt"/>
                <a:cs typeface="+mn-lt"/>
                <a:hlinkClick r:id="rId2"/>
              </a:rPr>
              <a:t> - GVA</a:t>
            </a:r>
            <a:r>
              <a:rPr lang="es-ES" noProof="0">
                <a:ea typeface="Calibri"/>
                <a:cs typeface="Calibri"/>
              </a:rPr>
              <a:t>)  se podrá acceder a las solicitudes de</a:t>
            </a:r>
            <a:r>
              <a:rPr lang="es-ES" b="1" noProof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>
                <a:ea typeface="Calibri"/>
                <a:cs typeface="Calibri"/>
              </a:rPr>
              <a:t>, utilizando bien el sistema </a:t>
            </a:r>
            <a:r>
              <a:rPr lang="es-ES" b="1" noProof="0" err="1">
                <a:ea typeface="Calibri"/>
                <a:cs typeface="Calibri"/>
              </a:rPr>
              <a:t>Cl@ve</a:t>
            </a:r>
            <a:r>
              <a:rPr lang="es-ES" noProof="0">
                <a:ea typeface="Calibri"/>
                <a:cs typeface="Calibri"/>
              </a:rPr>
              <a:t> o nuestro </a:t>
            </a:r>
            <a:r>
              <a:rPr lang="es-ES" b="1" noProof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por algún motivo no se finalizó la presentación telemática después de haber efectuado el pago, al volver a entrar el sistema detectará que tiene una tramitación pendiente y le permitirá continuar. </a:t>
            </a:r>
          </a:p>
          <a:p>
            <a:endParaRPr lang="es-ES" noProof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noProof="0" dirty="0"/>
              <a:t>Registrar</a:t>
            </a:r>
            <a:r>
              <a:rPr lang="es-ES" noProof="0" dirty="0"/>
              <a:t> en el que se enviará la solicitud. </a:t>
            </a:r>
            <a:r>
              <a:rPr lang="es-ES" b="1" noProof="0" dirty="0"/>
              <a:t>Guardar</a:t>
            </a:r>
            <a:r>
              <a:rPr lang="es-ES" noProof="0" dirty="0"/>
              <a:t> en el que se proporcionará un justificante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19AE2D-F2E4-2594-5433-BA836E9BF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326" y="2362200"/>
            <a:ext cx="8957917" cy="38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acceder hay que pulsar con el botón izquierdo del ratón sobre el 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74AD537-CD4A-3AF0-8C55-E7330D557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04" y="2103187"/>
            <a:ext cx="8990550" cy="33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169921" y="2362740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F1A546-4128-0EDE-F419-F68EEAD8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56" y="1276707"/>
            <a:ext cx="6196409" cy="4404854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912E73F4-BA83-9A74-DCE2-BDE4D1902BA9}"/>
              </a:ext>
            </a:extLst>
          </p:cNvPr>
          <p:cNvCxnSpPr>
            <a:cxnSpLocks/>
          </p:cNvCxnSpPr>
          <p:nvPr/>
        </p:nvCxnSpPr>
        <p:spPr>
          <a:xfrm>
            <a:off x="3589557" y="2324100"/>
            <a:ext cx="721655" cy="14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417677" y="972977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 algún campo obligatorio</a:t>
            </a:r>
            <a:r>
              <a:rPr lang="es-ES" noProof="0">
                <a:ea typeface="+mn-lt"/>
                <a:cs typeface="+mn-lt"/>
              </a:rPr>
              <a:t> tuviera un dato que </a:t>
            </a:r>
            <a:r>
              <a:rPr lang="es-ES" b="1" noProof="0">
                <a:ea typeface="+mn-lt"/>
                <a:cs typeface="+mn-lt"/>
              </a:rPr>
              <a:t>no cumple</a:t>
            </a:r>
            <a:r>
              <a:rPr lang="es-ES" noProof="0">
                <a:ea typeface="+mn-lt"/>
                <a:cs typeface="+mn-lt"/>
              </a:rPr>
              <a:t> con los valores o </a:t>
            </a:r>
            <a:r>
              <a:rPr lang="es-ES">
                <a:ea typeface="+mn-lt"/>
                <a:cs typeface="+mn-lt"/>
              </a:rPr>
              <a:t>faltase algún</a:t>
            </a:r>
            <a:r>
              <a:rPr lang="es-ES" noProof="0">
                <a:ea typeface="+mn-lt"/>
                <a:cs typeface="+mn-lt"/>
              </a:rPr>
              <a:t> campo por rellenar </a:t>
            </a:r>
            <a:r>
              <a:rPr lang="es-ES" b="1" noProof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847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417677" y="3938588"/>
            <a:ext cx="31718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Es obligatorio seleccionar si se presenta documento público o Comparecencia personal.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80724C-F7F5-BB98-DC7A-C2A634C7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50" y="1392818"/>
            <a:ext cx="5321573" cy="38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1375</Words>
  <Application>Microsoft Office PowerPoint</Application>
  <PresentationFormat>Personalizado</PresentationFormat>
  <Paragraphs>130</Paragraphs>
  <Slides>41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Helvetica</vt:lpstr>
      <vt:lpstr>Helvetica Regular</vt:lpstr>
      <vt:lpstr>Roboto</vt:lpstr>
      <vt:lpstr>Segoe UI</vt:lpstr>
      <vt:lpstr>Times New Roman</vt:lpstr>
      <vt:lpstr>Plantilla_Patron</vt:lpstr>
      <vt:lpstr>Solicitud de inscripción de una unión de hecho en el Registro de Uniones de Hecho –Con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2025-10-16T10:59:27Z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