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8" r:id="rId5"/>
    <p:sldId id="261" r:id="rId6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ACA3E0-EC53-D7D5-CB46-9BD598D98647}" v="408" dt="2025-02-06T13:50:53.61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378" autoAdjust="0"/>
    <p:restoredTop sz="94660"/>
  </p:normalViewPr>
  <p:slideViewPr>
    <p:cSldViewPr snapToGrid="0">
      <p:cViewPr varScale="1">
        <p:scale>
          <a:sx n="72" d="100"/>
          <a:sy n="72" d="100"/>
        </p:scale>
        <p:origin x="9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68CFD8-8C7E-4BF1-A3EA-D324BB820A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D3FC870-B5D5-4A7D-BA11-D0AE66C812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2D2368B-7E8E-4FBF-A3C1-F17C1AF19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104F9-3FFC-4F71-B86E-491B48B2C3A2}" type="datetimeFigureOut">
              <a:rPr lang="es-ES" smtClean="0"/>
              <a:t>09/06/2025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5A999DD-47B3-4C6C-B0B8-C78DE65BA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D493C74-BD16-43FF-823D-6BE6D7F84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51B28-DCF9-44FC-9F9B-3CFF480538E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51510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A5ABC2-B5FD-4ABF-8EA2-E6044EF15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43D842F-5942-4576-BDC0-550C386B8B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C94A001-5766-4241-A784-79AFE62EDC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104F9-3FFC-4F71-B86E-491B48B2C3A2}" type="datetimeFigureOut">
              <a:rPr lang="es-ES" smtClean="0"/>
              <a:t>09/06/2025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2C37B57-3C90-4E36-9F17-C9D20C055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4940011-8E83-4E40-8905-4C79654922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51B28-DCF9-44FC-9F9B-3CFF480538E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79330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6432E78-8812-4706-897F-D6D95B57EF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03B637C-0900-435D-A97C-B0C8FA0372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F5C5B89-0C05-4DFE-AB18-03E7164FD8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104F9-3FFC-4F71-B86E-491B48B2C3A2}" type="datetimeFigureOut">
              <a:rPr lang="es-ES" smtClean="0"/>
              <a:t>09/06/2025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7D2D09A-5C73-490B-90EC-2FC4499FF1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0775B97-75FB-4509-A4EE-AD6DB7D986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51B28-DCF9-44FC-9F9B-3CFF480538E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43023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04F41A-2E9E-4CF9-804B-3386315C1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A621066-AD34-40A9-8C2F-58736C9BA1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4880ECB-A54F-446A-B5D9-4F5C79FF7B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104F9-3FFC-4F71-B86E-491B48B2C3A2}" type="datetimeFigureOut">
              <a:rPr lang="es-ES" smtClean="0"/>
              <a:t>09/06/2025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39A953D-AAFA-4D7F-B362-F10D75CBE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4BE6EC4-E9DF-4005-91E9-8D5FC56A7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51B28-DCF9-44FC-9F9B-3CFF480538E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38107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FB318F-3907-40AE-8D5F-7E76EAF555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5F04B86-DB5F-42A2-A341-029FBD8232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3FED25A-F8D7-40A9-9CDE-3F7029292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104F9-3FFC-4F71-B86E-491B48B2C3A2}" type="datetimeFigureOut">
              <a:rPr lang="es-ES" smtClean="0"/>
              <a:t>09/06/2025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1B1E78B-7150-4D20-B795-F7FE7B636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261A120-2323-4BAF-BD13-999AB1EC86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51B28-DCF9-44FC-9F9B-3CFF480538E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10935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3C81343-2B52-4205-9AB2-E65F6313E0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D113EB2-A9F8-4762-B8C6-75541F087D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CF0AA36-CB6E-43F0-841C-5DF0126A16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5CDD2B3-E3CE-4C2F-8673-761C8F957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104F9-3FFC-4F71-B86E-491B48B2C3A2}" type="datetimeFigureOut">
              <a:rPr lang="es-ES" smtClean="0"/>
              <a:t>09/06/2025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D72C1A8-3C04-4B02-9457-34058801A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6E25F15-6AC6-47C4-9D94-C14B60B2C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51B28-DCF9-44FC-9F9B-3CFF480538E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74878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18010E-3462-467B-8059-3A8717C2FA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064243A-1D68-451A-9FA3-4815A84249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371B10F-7A8F-4969-BB60-302CD2FA5C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A929541-C434-44A8-808A-9637D77C56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323CFD80-9ABD-449D-9162-0C1C4240F0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6936258-50E3-44E8-A3EC-CB7443C0B2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104F9-3FFC-4F71-B86E-491B48B2C3A2}" type="datetimeFigureOut">
              <a:rPr lang="es-ES" smtClean="0"/>
              <a:t>09/06/2025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533497A7-1372-4C07-804D-9358F4F75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AD2980FE-5B1E-4401-8BE2-7F57A57C4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51B28-DCF9-44FC-9F9B-3CFF480538E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04311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1B96E0-362F-44DD-BC2C-81BE89D3BA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6C7E325-E3BA-4D3C-A0B2-4236A1FDE5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104F9-3FFC-4F71-B86E-491B48B2C3A2}" type="datetimeFigureOut">
              <a:rPr lang="es-ES" smtClean="0"/>
              <a:t>09/06/2025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5EFFD49-5FC3-4B5D-818D-7058CA416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A9710818-DD8A-493F-A5A8-849B124C6E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51B28-DCF9-44FC-9F9B-3CFF480538E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9450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414F8DF-E5FE-456B-BA03-345E1F687F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104F9-3FFC-4F71-B86E-491B48B2C3A2}" type="datetimeFigureOut">
              <a:rPr lang="es-ES" smtClean="0"/>
              <a:t>09/06/2025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EE2789E-3089-4376-95C8-21902843BC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8497F9F-406D-451D-938B-67B061219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51B28-DCF9-44FC-9F9B-3CFF480538E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04016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B98A66-B363-4209-95A0-302C1F992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5FD9521-EDA5-4FF7-90FE-81AFE816CE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2B5EB77-263A-4EC2-A06D-B8D9F708E0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531EED1-7A65-40AD-84D9-A944B5AC8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104F9-3FFC-4F71-B86E-491B48B2C3A2}" type="datetimeFigureOut">
              <a:rPr lang="es-ES" smtClean="0"/>
              <a:t>09/06/2025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D431A65-475D-4E36-974D-D5BCC86746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43A75F9-0C7A-47B8-BFD4-308C0C897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51B28-DCF9-44FC-9F9B-3CFF480538E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30586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663444-A9B3-4C1F-90C3-505A6DC12B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73CB0FBD-E825-4C2E-8D10-48EAA5F541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F5F2783-0D86-4E71-8248-441D842B09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DACA7B8-8DE8-45CE-B41F-CC6ECB4540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104F9-3FFC-4F71-B86E-491B48B2C3A2}" type="datetimeFigureOut">
              <a:rPr lang="es-ES" smtClean="0"/>
              <a:t>09/06/2025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42AD7CD-2CB9-4CE0-B7E2-3133085D68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C24BCEC-D9CE-4629-9B0F-3E3E00669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51B28-DCF9-44FC-9F9B-3CFF480538E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9290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A80CB2D6-1731-4992-9821-50376BCA95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1059B53-44E6-4576-8C2B-0326BE09B6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2D90114-4EB5-4F59-AF3B-86CD61C79E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7104F9-3FFC-4F71-B86E-491B48B2C3A2}" type="datetimeFigureOut">
              <a:rPr lang="es-ES" smtClean="0"/>
              <a:t>09/06/2025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5E5ECD8-6A44-4179-BCF7-42A297910A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E82B222-47D1-431F-8F8D-D1BB882449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D51B28-DCF9-44FC-9F9B-3CFF480538E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90994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Forma, Rectángulo&#10;&#10;Descripción generada automáticamente">
            <a:extLst>
              <a:ext uri="{FF2B5EF4-FFF2-40B4-BE49-F238E27FC236}">
                <a16:creationId xmlns:a16="http://schemas.microsoft.com/office/drawing/2014/main" id="{EF908FF3-6F45-4AFF-BABF-C58170DDD1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3842"/>
            <a:ext cx="12201180" cy="2529417"/>
          </a:xfrm>
          <a:prstGeom prst="rect">
            <a:avLst/>
          </a:prstGeom>
        </p:spPr>
      </p:pic>
      <p:sp>
        <p:nvSpPr>
          <p:cNvPr id="8" name="Rectangle 2">
            <a:extLst>
              <a:ext uri="{FF2B5EF4-FFF2-40B4-BE49-F238E27FC236}">
                <a16:creationId xmlns:a16="http://schemas.microsoft.com/office/drawing/2014/main" id="{857BFF73-BB33-4DAD-B2ED-8F903DCEB2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59264" y="2637803"/>
            <a:ext cx="6332736" cy="45719"/>
          </a:xfrm>
          <a:prstGeom prst="rect">
            <a:avLst/>
          </a:prstGeom>
          <a:solidFill>
            <a:srgbClr val="E02B3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id="{2B939432-FA44-43E3-8C68-E207C29F59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668980"/>
            <a:ext cx="12192000" cy="52387"/>
          </a:xfrm>
          <a:prstGeom prst="rect">
            <a:avLst/>
          </a:prstGeom>
          <a:solidFill>
            <a:srgbClr val="E02B3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1" name="Rectangle 2">
            <a:extLst>
              <a:ext uri="{FF2B5EF4-FFF2-40B4-BE49-F238E27FC236}">
                <a16:creationId xmlns:a16="http://schemas.microsoft.com/office/drawing/2014/main" id="{B4909CE6-361F-42EA-9748-9E2EC6C671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401945"/>
            <a:ext cx="12192000" cy="52387"/>
          </a:xfrm>
          <a:prstGeom prst="rect">
            <a:avLst/>
          </a:prstGeom>
          <a:solidFill>
            <a:srgbClr val="E02B3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3" name="Imagen 12" descr="Interfaz de usuario gráfica, Aplicación&#10;&#10;Descripción generada automáticamente">
            <a:extLst>
              <a:ext uri="{FF2B5EF4-FFF2-40B4-BE49-F238E27FC236}">
                <a16:creationId xmlns:a16="http://schemas.microsoft.com/office/drawing/2014/main" id="{97974BA4-0B24-4524-993A-1F9DF6993BE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233" y="5898035"/>
            <a:ext cx="2798517" cy="686276"/>
          </a:xfrm>
          <a:prstGeom prst="rect">
            <a:avLst/>
          </a:prstGeom>
        </p:spPr>
      </p:pic>
      <p:pic>
        <p:nvPicPr>
          <p:cNvPr id="14" name="Imagen 13" descr="Texto&#10;&#10;Descripción generada automáticamente con confianza media">
            <a:extLst>
              <a:ext uri="{FF2B5EF4-FFF2-40B4-BE49-F238E27FC236}">
                <a16:creationId xmlns:a16="http://schemas.microsoft.com/office/drawing/2014/main" id="{A4BABB37-940B-4179-9B88-06089BD7583C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1095" y="5957322"/>
            <a:ext cx="2388209" cy="569742"/>
          </a:xfrm>
          <a:prstGeom prst="rect">
            <a:avLst/>
          </a:prstGeom>
        </p:spPr>
      </p:pic>
      <p:pic>
        <p:nvPicPr>
          <p:cNvPr id="18" name="Imagen 17" descr="Texto&#10;&#10;Descripción generada automáticamente">
            <a:extLst>
              <a:ext uri="{FF2B5EF4-FFF2-40B4-BE49-F238E27FC236}">
                <a16:creationId xmlns:a16="http://schemas.microsoft.com/office/drawing/2014/main" id="{43C0298D-084E-4296-A0EA-3CEC5A1D645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1190" y="5956298"/>
            <a:ext cx="2667000" cy="569742"/>
          </a:xfrm>
          <a:prstGeom prst="rect">
            <a:avLst/>
          </a:prstGeom>
        </p:spPr>
      </p:pic>
      <p:sp>
        <p:nvSpPr>
          <p:cNvPr id="20" name="CuadroTexto 19">
            <a:extLst>
              <a:ext uri="{FF2B5EF4-FFF2-40B4-BE49-F238E27FC236}">
                <a16:creationId xmlns:a16="http://schemas.microsoft.com/office/drawing/2014/main" id="{F4238661-3B83-4906-A814-C6BBA59CB3E9}"/>
              </a:ext>
            </a:extLst>
          </p:cNvPr>
          <p:cNvSpPr txBox="1"/>
          <p:nvPr/>
        </p:nvSpPr>
        <p:spPr>
          <a:xfrm>
            <a:off x="422030" y="2882263"/>
            <a:ext cx="5117123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s-ES" sz="1400" dirty="0">
                <a:latin typeface="Arial"/>
                <a:cs typeface="Arial"/>
              </a:rPr>
              <a:t>Componente C4: Conservación y restauración de ecosistemas marinos y terrestres y su biodiversidad.</a:t>
            </a: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8F4398D5-012D-4670-8C6B-553886084CA3}"/>
              </a:ext>
            </a:extLst>
          </p:cNvPr>
          <p:cNvSpPr txBox="1"/>
          <p:nvPr/>
        </p:nvSpPr>
        <p:spPr>
          <a:xfrm>
            <a:off x="422029" y="3562841"/>
            <a:ext cx="5117123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s-ES" sz="1400" dirty="0">
                <a:latin typeface="Arial"/>
                <a:cs typeface="Arial"/>
              </a:rPr>
              <a:t>Inversión I2: Conservación de la biodiversidad terrestre y marina.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161ED755-22E3-4B43-B4DE-7F64AF4D1D3D}"/>
              </a:ext>
            </a:extLst>
          </p:cNvPr>
          <p:cNvSpPr txBox="1"/>
          <p:nvPr/>
        </p:nvSpPr>
        <p:spPr>
          <a:xfrm>
            <a:off x="6251828" y="2857947"/>
            <a:ext cx="1484852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s-ES" sz="1400" b="1" dirty="0">
                <a:latin typeface="Arial"/>
                <a:cs typeface="Arial"/>
              </a:rPr>
              <a:t>Inversión</a:t>
            </a:r>
            <a:endParaRPr lang="es-E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23DA7A4E-0CC4-4D03-B8A9-99850BB2054C}"/>
              </a:ext>
            </a:extLst>
          </p:cNvPr>
          <p:cNvSpPr txBox="1"/>
          <p:nvPr/>
        </p:nvSpPr>
        <p:spPr>
          <a:xfrm>
            <a:off x="6255812" y="3172607"/>
            <a:ext cx="3689454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s-ES" sz="1400" dirty="0">
                <a:latin typeface="Arial"/>
                <a:cs typeface="Arial"/>
              </a:rPr>
              <a:t>Presupuesto total:              2.243.709,8  €</a:t>
            </a:r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9A6C4D68-55EB-4C5D-9266-418A42CBFB4F}"/>
              </a:ext>
            </a:extLst>
          </p:cNvPr>
          <p:cNvSpPr txBox="1"/>
          <p:nvPr/>
        </p:nvSpPr>
        <p:spPr>
          <a:xfrm>
            <a:off x="6251828" y="3657557"/>
            <a:ext cx="5662804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s-ES" sz="1400" dirty="0">
                <a:latin typeface="Arial"/>
                <a:cs typeface="Arial"/>
              </a:rPr>
              <a:t>Plazo de ejecución:     Hasta 31 de diciembre de 2025</a:t>
            </a: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D57273D1-0B06-4050-B198-28C76BDB527A}"/>
              </a:ext>
            </a:extLst>
          </p:cNvPr>
          <p:cNvSpPr txBox="1"/>
          <p:nvPr/>
        </p:nvSpPr>
        <p:spPr>
          <a:xfrm>
            <a:off x="229330" y="4816359"/>
            <a:ext cx="11732851" cy="80021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a-ES" sz="1400" dirty="0">
                <a:solidFill>
                  <a:srgbClr val="231F20"/>
                </a:solidFill>
                <a:effectLst/>
                <a:ea typeface="+mn-lt"/>
                <a:cs typeface="+mn-lt"/>
              </a:rPr>
              <a:t>Obra </a:t>
            </a:r>
            <a:r>
              <a:rPr lang="ca-ES" sz="1400" dirty="0" err="1">
                <a:solidFill>
                  <a:srgbClr val="231F20"/>
                </a:solidFill>
                <a:ea typeface="+mn-lt"/>
                <a:cs typeface="+mn-lt"/>
              </a:rPr>
              <a:t>financiada</a:t>
            </a:r>
            <a:r>
              <a:rPr lang="ca-ES" sz="1400" dirty="0">
                <a:solidFill>
                  <a:srgbClr val="231F20"/>
                </a:solidFill>
                <a:ea typeface="+mn-lt"/>
                <a:cs typeface="+mn-lt"/>
              </a:rPr>
              <a:t> con </a:t>
            </a:r>
            <a:r>
              <a:rPr lang="ca-ES" sz="1400" dirty="0" err="1">
                <a:solidFill>
                  <a:srgbClr val="231F20"/>
                </a:solidFill>
                <a:ea typeface="+mn-lt"/>
                <a:cs typeface="+mn-lt"/>
              </a:rPr>
              <a:t>cargo</a:t>
            </a:r>
            <a:r>
              <a:rPr lang="ca-ES" sz="1400" dirty="0">
                <a:solidFill>
                  <a:srgbClr val="231F20"/>
                </a:solidFill>
                <a:ea typeface="+mn-lt"/>
                <a:cs typeface="+mn-lt"/>
              </a:rPr>
              <a:t> </a:t>
            </a:r>
            <a:r>
              <a:rPr lang="ca-ES" sz="1400" dirty="0">
                <a:solidFill>
                  <a:srgbClr val="231F20"/>
                </a:solidFill>
                <a:effectLst/>
                <a:ea typeface="+mn-lt"/>
                <a:cs typeface="+mn-lt"/>
              </a:rPr>
              <a:t>al </a:t>
            </a:r>
            <a:r>
              <a:rPr lang="ca-ES" sz="1400" dirty="0" err="1">
                <a:solidFill>
                  <a:srgbClr val="231F20"/>
                </a:solidFill>
                <a:ea typeface="+mn-lt"/>
                <a:cs typeface="+mn-lt"/>
              </a:rPr>
              <a:t>Mecanismo</a:t>
            </a:r>
            <a:r>
              <a:rPr lang="ca-ES" sz="1400" dirty="0">
                <a:solidFill>
                  <a:srgbClr val="231F20"/>
                </a:solidFill>
                <a:ea typeface="+mn-lt"/>
                <a:cs typeface="+mn-lt"/>
              </a:rPr>
              <a:t> para </a:t>
            </a:r>
            <a:r>
              <a:rPr lang="ca-ES" sz="1400" dirty="0">
                <a:solidFill>
                  <a:srgbClr val="231F20"/>
                </a:solidFill>
                <a:effectLst/>
                <a:ea typeface="+mn-lt"/>
                <a:cs typeface="+mn-lt"/>
              </a:rPr>
              <a:t>la </a:t>
            </a:r>
            <a:r>
              <a:rPr lang="ca-ES" sz="1400" dirty="0" err="1">
                <a:solidFill>
                  <a:srgbClr val="231F20"/>
                </a:solidFill>
                <a:ea typeface="+mn-lt"/>
                <a:cs typeface="+mn-lt"/>
              </a:rPr>
              <a:t>recuperación</a:t>
            </a:r>
            <a:r>
              <a:rPr lang="ca-ES" sz="1400" dirty="0">
                <a:solidFill>
                  <a:srgbClr val="231F20"/>
                </a:solidFill>
                <a:ea typeface="+mn-lt"/>
                <a:cs typeface="+mn-lt"/>
              </a:rPr>
              <a:t> y </a:t>
            </a:r>
            <a:r>
              <a:rPr lang="ca-ES" sz="1400" dirty="0">
                <a:solidFill>
                  <a:srgbClr val="231F20"/>
                </a:solidFill>
                <a:effectLst/>
                <a:ea typeface="+mn-lt"/>
                <a:cs typeface="+mn-lt"/>
              </a:rPr>
              <a:t>la </a:t>
            </a:r>
            <a:r>
              <a:rPr lang="ca-ES" sz="1400" dirty="0" err="1">
                <a:solidFill>
                  <a:srgbClr val="231F20"/>
                </a:solidFill>
                <a:ea typeface="+mn-lt"/>
                <a:cs typeface="+mn-lt"/>
              </a:rPr>
              <a:t>resiliencia</a:t>
            </a:r>
            <a:r>
              <a:rPr lang="ca-ES" sz="1400" dirty="0">
                <a:solidFill>
                  <a:srgbClr val="231F20"/>
                </a:solidFill>
                <a:ea typeface="+mn-lt"/>
                <a:cs typeface="+mn-lt"/>
              </a:rPr>
              <a:t> (</a:t>
            </a:r>
            <a:r>
              <a:rPr lang="ca-ES" sz="1400" dirty="0">
                <a:solidFill>
                  <a:srgbClr val="231F20"/>
                </a:solidFill>
                <a:effectLst/>
                <a:ea typeface="+mn-lt"/>
                <a:cs typeface="+mn-lt"/>
              </a:rPr>
              <a:t>MRR) </a:t>
            </a:r>
            <a:r>
              <a:rPr lang="ca-ES" sz="1400" dirty="0" err="1">
                <a:solidFill>
                  <a:srgbClr val="231F20"/>
                </a:solidFill>
                <a:ea typeface="+mn-lt"/>
                <a:cs typeface="+mn-lt"/>
              </a:rPr>
              <a:t>incluido</a:t>
            </a:r>
            <a:r>
              <a:rPr lang="ca-ES" sz="1400" dirty="0">
                <a:solidFill>
                  <a:srgbClr val="231F20"/>
                </a:solidFill>
                <a:ea typeface="+mn-lt"/>
                <a:cs typeface="+mn-lt"/>
              </a:rPr>
              <a:t> </a:t>
            </a:r>
            <a:r>
              <a:rPr lang="ca-ES" sz="1400" dirty="0" err="1">
                <a:solidFill>
                  <a:srgbClr val="231F20"/>
                </a:solidFill>
                <a:ea typeface="+mn-lt"/>
                <a:cs typeface="+mn-lt"/>
              </a:rPr>
              <a:t>dentro</a:t>
            </a:r>
            <a:r>
              <a:rPr lang="ca-ES" sz="1400" dirty="0">
                <a:solidFill>
                  <a:srgbClr val="231F20"/>
                </a:solidFill>
                <a:ea typeface="+mn-lt"/>
                <a:cs typeface="+mn-lt"/>
              </a:rPr>
              <a:t> del instrumento </a:t>
            </a:r>
            <a:r>
              <a:rPr lang="ca-ES" sz="1400" dirty="0" err="1">
                <a:solidFill>
                  <a:srgbClr val="231F20"/>
                </a:solidFill>
                <a:ea typeface="+mn-lt"/>
                <a:cs typeface="+mn-lt"/>
              </a:rPr>
              <a:t>financiero</a:t>
            </a:r>
            <a:r>
              <a:rPr lang="ca-ES" sz="1400" dirty="0">
                <a:solidFill>
                  <a:srgbClr val="231F20"/>
                </a:solidFill>
                <a:ea typeface="+mn-lt"/>
                <a:cs typeface="+mn-lt"/>
              </a:rPr>
              <a:t> </a:t>
            </a:r>
            <a:r>
              <a:rPr lang="ca-ES" sz="1400" dirty="0" err="1">
                <a:solidFill>
                  <a:srgbClr val="231F20"/>
                </a:solidFill>
                <a:effectLst/>
                <a:ea typeface="+mn-lt"/>
                <a:cs typeface="+mn-lt"/>
              </a:rPr>
              <a:t>Next</a:t>
            </a:r>
            <a:r>
              <a:rPr lang="ca-ES" sz="1400" dirty="0">
                <a:solidFill>
                  <a:srgbClr val="231F20"/>
                </a:solidFill>
                <a:effectLst/>
                <a:ea typeface="+mn-lt"/>
                <a:cs typeface="+mn-lt"/>
              </a:rPr>
              <a:t> </a:t>
            </a:r>
            <a:r>
              <a:rPr lang="ca-ES" sz="1400" dirty="0" err="1">
                <a:solidFill>
                  <a:srgbClr val="231F20"/>
                </a:solidFill>
                <a:effectLst/>
                <a:ea typeface="+mn-lt"/>
                <a:cs typeface="+mn-lt"/>
              </a:rPr>
              <a:t>Generation</a:t>
            </a:r>
            <a:r>
              <a:rPr lang="ca-ES" sz="1400" dirty="0">
                <a:solidFill>
                  <a:srgbClr val="231F20"/>
                </a:solidFill>
                <a:effectLst/>
                <a:ea typeface="+mn-lt"/>
                <a:cs typeface="+mn-lt"/>
              </a:rPr>
              <a:t> EU, </a:t>
            </a:r>
            <a:r>
              <a:rPr lang="ca-ES" sz="1400" dirty="0" err="1">
                <a:solidFill>
                  <a:srgbClr val="231F20"/>
                </a:solidFill>
                <a:ea typeface="+mn-lt"/>
                <a:cs typeface="+mn-lt"/>
              </a:rPr>
              <a:t>Plan</a:t>
            </a:r>
            <a:r>
              <a:rPr lang="ca-ES" sz="1400" dirty="0">
                <a:solidFill>
                  <a:srgbClr val="231F20"/>
                </a:solidFill>
                <a:ea typeface="+mn-lt"/>
                <a:cs typeface="+mn-lt"/>
              </a:rPr>
              <a:t> </a:t>
            </a:r>
            <a:r>
              <a:rPr lang="ca-ES" sz="1400" dirty="0">
                <a:solidFill>
                  <a:srgbClr val="231F20"/>
                </a:solidFill>
                <a:effectLst/>
                <a:ea typeface="+mn-lt"/>
                <a:cs typeface="+mn-lt"/>
              </a:rPr>
              <a:t>de </a:t>
            </a:r>
            <a:r>
              <a:rPr lang="ca-ES" sz="1400" dirty="0" err="1">
                <a:solidFill>
                  <a:srgbClr val="231F20"/>
                </a:solidFill>
                <a:ea typeface="+mn-lt"/>
                <a:cs typeface="+mn-lt"/>
              </a:rPr>
              <a:t>Recuperación</a:t>
            </a:r>
            <a:r>
              <a:rPr lang="ca-ES" sz="1400" dirty="0">
                <a:solidFill>
                  <a:srgbClr val="231F20"/>
                </a:solidFill>
                <a:effectLst/>
                <a:ea typeface="+mn-lt"/>
                <a:cs typeface="+mn-lt"/>
              </a:rPr>
              <a:t>, </a:t>
            </a:r>
            <a:r>
              <a:rPr lang="ca-ES" sz="1400" dirty="0" err="1">
                <a:solidFill>
                  <a:srgbClr val="231F20"/>
                </a:solidFill>
                <a:ea typeface="+mn-lt"/>
                <a:cs typeface="+mn-lt"/>
              </a:rPr>
              <a:t>Transformación</a:t>
            </a:r>
            <a:r>
              <a:rPr lang="ca-ES" sz="1400" dirty="0">
                <a:solidFill>
                  <a:srgbClr val="231F20"/>
                </a:solidFill>
                <a:ea typeface="+mn-lt"/>
                <a:cs typeface="+mn-lt"/>
              </a:rPr>
              <a:t> y </a:t>
            </a:r>
            <a:r>
              <a:rPr lang="ca-ES" sz="1400" dirty="0" err="1">
                <a:solidFill>
                  <a:srgbClr val="231F20"/>
                </a:solidFill>
                <a:ea typeface="+mn-lt"/>
                <a:cs typeface="+mn-lt"/>
              </a:rPr>
              <a:t>Resiliencia</a:t>
            </a:r>
            <a:r>
              <a:rPr lang="ca-ES" sz="1400" dirty="0">
                <a:solidFill>
                  <a:srgbClr val="231F20"/>
                </a:solidFill>
                <a:effectLst/>
                <a:ea typeface="+mn-lt"/>
                <a:cs typeface="+mn-lt"/>
              </a:rPr>
              <a:t>, </a:t>
            </a:r>
            <a:r>
              <a:rPr lang="ca-ES" sz="1400" dirty="0" err="1">
                <a:solidFill>
                  <a:srgbClr val="231F20"/>
                </a:solidFill>
                <a:ea typeface="+mn-lt"/>
                <a:cs typeface="+mn-lt"/>
              </a:rPr>
              <a:t>línea</a:t>
            </a:r>
            <a:r>
              <a:rPr lang="ca-ES" sz="1400" dirty="0">
                <a:solidFill>
                  <a:srgbClr val="231F20"/>
                </a:solidFill>
                <a:ea typeface="+mn-lt"/>
                <a:cs typeface="+mn-lt"/>
              </a:rPr>
              <a:t> de </a:t>
            </a:r>
            <a:r>
              <a:rPr lang="ca-ES" sz="1400" dirty="0" err="1">
                <a:solidFill>
                  <a:srgbClr val="231F20"/>
                </a:solidFill>
                <a:ea typeface="+mn-lt"/>
                <a:cs typeface="+mn-lt"/>
              </a:rPr>
              <a:t>inversión</a:t>
            </a:r>
            <a:r>
              <a:rPr lang="ca-ES" sz="1400" dirty="0">
                <a:solidFill>
                  <a:srgbClr val="231F20"/>
                </a:solidFill>
                <a:ea typeface="+mn-lt"/>
                <a:cs typeface="+mn-lt"/>
              </a:rPr>
              <a:t> </a:t>
            </a:r>
            <a:r>
              <a:rPr lang="ca-ES" sz="1400" dirty="0">
                <a:solidFill>
                  <a:srgbClr val="231F20"/>
                </a:solidFill>
                <a:effectLst/>
                <a:ea typeface="+mn-lt"/>
                <a:cs typeface="+mn-lt"/>
              </a:rPr>
              <a:t>C4.I2</a:t>
            </a:r>
            <a:r>
              <a:rPr lang="ca-ES" sz="1400" dirty="0">
                <a:solidFill>
                  <a:srgbClr val="231F20"/>
                </a:solidFill>
                <a:ea typeface="+mn-lt"/>
                <a:cs typeface="+mn-lt"/>
              </a:rPr>
              <a:t> </a:t>
            </a:r>
            <a:endParaRPr lang="es-ES" sz="1400">
              <a:ea typeface="Calibri"/>
              <a:cs typeface="Calibri"/>
            </a:endParaRPr>
          </a:p>
          <a:p>
            <a:endParaRPr lang="es-ES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8878F903-E91F-4592-B841-28A29A6D889D}"/>
              </a:ext>
            </a:extLst>
          </p:cNvPr>
          <p:cNvSpPr txBox="1"/>
          <p:nvPr/>
        </p:nvSpPr>
        <p:spPr>
          <a:xfrm>
            <a:off x="116015" y="253339"/>
            <a:ext cx="11487706" cy="261610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pt-BR" sz="2600" err="1">
                <a:solidFill>
                  <a:schemeClr val="bg1"/>
                </a:solidFill>
                <a:latin typeface="Arial"/>
                <a:ea typeface="Tahoma"/>
                <a:cs typeface="Arial"/>
              </a:rPr>
              <a:t>Ayudas</a:t>
            </a:r>
            <a:r>
              <a:rPr lang="pt-BR" sz="26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 para </a:t>
            </a:r>
            <a:r>
              <a:rPr lang="pt-BR" sz="26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la</a:t>
            </a:r>
            <a:r>
              <a:rPr lang="pt-BR" sz="26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pt-BR" sz="26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adaptación</a:t>
            </a:r>
            <a:r>
              <a:rPr lang="pt-BR" sz="26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de líneas eléctricas de alta </a:t>
            </a:r>
            <a:r>
              <a:rPr lang="pt-BR" sz="26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tensión</a:t>
            </a:r>
            <a:r>
              <a:rPr lang="pt-BR" sz="26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pt-BR" sz="26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en</a:t>
            </a:r>
            <a:r>
              <a:rPr lang="pt-BR" sz="26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pt-BR" sz="26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la</a:t>
            </a:r>
            <a:r>
              <a:rPr lang="pt-BR" sz="26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pt-BR" sz="26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Comunitat</a:t>
            </a:r>
            <a:r>
              <a:rPr lang="pt-BR" sz="26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Valenciana a </a:t>
            </a:r>
            <a:r>
              <a:rPr lang="pt-BR" sz="26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los</a:t>
            </a:r>
            <a:r>
              <a:rPr lang="pt-BR" sz="26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requisitos </a:t>
            </a:r>
            <a:r>
              <a:rPr lang="pt-BR" sz="26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establecidos</a:t>
            </a:r>
            <a:r>
              <a:rPr lang="pt-BR" sz="26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por </a:t>
            </a:r>
            <a:r>
              <a:rPr lang="pt-BR" sz="26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el</a:t>
            </a:r>
            <a:r>
              <a:rPr lang="pt-BR" sz="26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Real decreto 1432/2008, de 29 de agosto, por </a:t>
            </a:r>
            <a:r>
              <a:rPr lang="pt-BR" sz="26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el</a:t>
            </a:r>
            <a:r>
              <a:rPr lang="pt-BR" sz="26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que se </a:t>
            </a:r>
            <a:r>
              <a:rPr lang="pt-BR" sz="26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establecen</a:t>
            </a:r>
            <a:r>
              <a:rPr lang="pt-BR" sz="26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medidas para </a:t>
            </a:r>
            <a:r>
              <a:rPr lang="pt-BR" sz="26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la</a:t>
            </a:r>
            <a:r>
              <a:rPr lang="pt-BR" sz="26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pt-BR" sz="26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protección</a:t>
            </a:r>
            <a:r>
              <a:rPr lang="pt-BR" sz="26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de </a:t>
            </a:r>
            <a:r>
              <a:rPr lang="pt-BR" sz="26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la</a:t>
            </a:r>
            <a:r>
              <a:rPr lang="pt-BR" sz="26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avifauna contra </a:t>
            </a:r>
            <a:r>
              <a:rPr lang="pt-BR" sz="26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la</a:t>
            </a:r>
            <a:r>
              <a:rPr lang="pt-BR" sz="26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pt-BR" sz="26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colisión</a:t>
            </a:r>
            <a:r>
              <a:rPr lang="pt-BR" sz="26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y </a:t>
            </a:r>
            <a:r>
              <a:rPr lang="pt-BR" sz="26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la</a:t>
            </a:r>
            <a:r>
              <a:rPr lang="pt-BR" sz="26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pt-BR" sz="26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electrocución</a:t>
            </a:r>
            <a:r>
              <a:rPr lang="pt-BR" sz="26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pt-BR" sz="26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en</a:t>
            </a:r>
            <a:r>
              <a:rPr lang="pt-BR" sz="26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líneas eléctricas de alta </a:t>
            </a:r>
            <a:r>
              <a:rPr lang="pt-BR" sz="26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tensión</a:t>
            </a:r>
            <a:endParaRPr lang="es-ES" sz="2600">
              <a:solidFill>
                <a:schemeClr val="bg1"/>
              </a:solidFill>
              <a:latin typeface="Arial"/>
              <a:ea typeface="Tahoma"/>
              <a:cs typeface="Arial"/>
            </a:endParaRPr>
          </a:p>
          <a:p>
            <a:pPr algn="ctr"/>
            <a:endParaRPr lang="es-ES" sz="1600" dirty="0">
              <a:solidFill>
                <a:schemeClr val="bg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endParaRPr lang="es-ES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9DEE9C06-BAB2-FE71-DB3C-3330357A568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731567" y="5610897"/>
            <a:ext cx="2230917" cy="1144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94714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Forma, Rectángulo&#10;&#10;Descripción generada automáticamente">
            <a:extLst>
              <a:ext uri="{FF2B5EF4-FFF2-40B4-BE49-F238E27FC236}">
                <a16:creationId xmlns:a16="http://schemas.microsoft.com/office/drawing/2014/main" id="{EF908FF3-6F45-4AFF-BABF-C58170DDD1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7261"/>
            <a:ext cx="12192000" cy="2318260"/>
          </a:xfrm>
          <a:prstGeom prst="rect">
            <a:avLst/>
          </a:prstGeom>
        </p:spPr>
      </p:pic>
      <p:sp>
        <p:nvSpPr>
          <p:cNvPr id="10" name="Rectangle 2">
            <a:extLst>
              <a:ext uri="{FF2B5EF4-FFF2-40B4-BE49-F238E27FC236}">
                <a16:creationId xmlns:a16="http://schemas.microsoft.com/office/drawing/2014/main" id="{2B939432-FA44-43E3-8C68-E207C29F59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668980"/>
            <a:ext cx="12192000" cy="52387"/>
          </a:xfrm>
          <a:prstGeom prst="rect">
            <a:avLst/>
          </a:prstGeom>
          <a:solidFill>
            <a:srgbClr val="E02B3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1" name="Rectangle 2">
            <a:extLst>
              <a:ext uri="{FF2B5EF4-FFF2-40B4-BE49-F238E27FC236}">
                <a16:creationId xmlns:a16="http://schemas.microsoft.com/office/drawing/2014/main" id="{B4909CE6-361F-42EA-9748-9E2EC6C671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401945"/>
            <a:ext cx="12192000" cy="52387"/>
          </a:xfrm>
          <a:prstGeom prst="rect">
            <a:avLst/>
          </a:prstGeom>
          <a:solidFill>
            <a:srgbClr val="E02B3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3" name="Imagen 12" descr="Interfaz de usuario gráfica, Aplicación&#10;&#10;Descripción generada automáticamente">
            <a:extLst>
              <a:ext uri="{FF2B5EF4-FFF2-40B4-BE49-F238E27FC236}">
                <a16:creationId xmlns:a16="http://schemas.microsoft.com/office/drawing/2014/main" id="{97974BA4-0B24-4524-993A-1F9DF6993BE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233" y="5898035"/>
            <a:ext cx="2798517" cy="686276"/>
          </a:xfrm>
          <a:prstGeom prst="rect">
            <a:avLst/>
          </a:prstGeom>
        </p:spPr>
      </p:pic>
      <p:pic>
        <p:nvPicPr>
          <p:cNvPr id="14" name="Imagen 13" descr="Texto&#10;&#10;Descripción generada automáticamente con confianza media">
            <a:extLst>
              <a:ext uri="{FF2B5EF4-FFF2-40B4-BE49-F238E27FC236}">
                <a16:creationId xmlns:a16="http://schemas.microsoft.com/office/drawing/2014/main" id="{A4BABB37-940B-4179-9B88-06089BD7583C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1264" y="5984864"/>
            <a:ext cx="2388209" cy="569742"/>
          </a:xfrm>
          <a:prstGeom prst="rect">
            <a:avLst/>
          </a:prstGeom>
        </p:spPr>
      </p:pic>
      <p:pic>
        <p:nvPicPr>
          <p:cNvPr id="18" name="Imagen 17" descr="Texto&#10;&#10;Descripción generada automáticamente">
            <a:extLst>
              <a:ext uri="{FF2B5EF4-FFF2-40B4-BE49-F238E27FC236}">
                <a16:creationId xmlns:a16="http://schemas.microsoft.com/office/drawing/2014/main" id="{43C0298D-084E-4296-A0EA-3CEC5A1D645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2998" y="5956298"/>
            <a:ext cx="2667000" cy="569742"/>
          </a:xfrm>
          <a:prstGeom prst="rect">
            <a:avLst/>
          </a:prstGeom>
        </p:spPr>
      </p:pic>
      <p:sp>
        <p:nvSpPr>
          <p:cNvPr id="20" name="CuadroTexto 19">
            <a:extLst>
              <a:ext uri="{FF2B5EF4-FFF2-40B4-BE49-F238E27FC236}">
                <a16:creationId xmlns:a16="http://schemas.microsoft.com/office/drawing/2014/main" id="{F4238661-3B83-4906-A814-C6BBA59CB3E9}"/>
              </a:ext>
            </a:extLst>
          </p:cNvPr>
          <p:cNvSpPr txBox="1"/>
          <p:nvPr/>
        </p:nvSpPr>
        <p:spPr>
          <a:xfrm>
            <a:off x="422030" y="2882263"/>
            <a:ext cx="5117123" cy="73866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s-ES" sz="1400" dirty="0" err="1">
                <a:latin typeface="Arial"/>
                <a:ea typeface="Tahoma"/>
                <a:cs typeface="Arial"/>
              </a:rPr>
              <a:t>Component</a:t>
            </a:r>
            <a:r>
              <a:rPr lang="es-ES" sz="1400" dirty="0">
                <a:latin typeface="Arial"/>
                <a:ea typeface="Tahoma"/>
                <a:cs typeface="Arial"/>
              </a:rPr>
              <a:t> </a:t>
            </a:r>
            <a:r>
              <a:rPr lang="es-ES" sz="1400" dirty="0">
                <a:latin typeface="Arial"/>
                <a:cs typeface="Arial"/>
              </a:rPr>
              <a:t>C4: </a:t>
            </a:r>
            <a:r>
              <a:rPr lang="es-ES" sz="1400" dirty="0" err="1">
                <a:latin typeface="Arial"/>
                <a:cs typeface="Arial"/>
              </a:rPr>
              <a:t>Conservació</a:t>
            </a:r>
            <a:r>
              <a:rPr lang="es-ES" sz="1400" dirty="0">
                <a:latin typeface="Arial"/>
                <a:cs typeface="Arial"/>
              </a:rPr>
              <a:t> i </a:t>
            </a:r>
            <a:r>
              <a:rPr lang="es-ES" sz="1400" dirty="0" err="1">
                <a:latin typeface="Arial"/>
                <a:cs typeface="Arial"/>
              </a:rPr>
              <a:t>restauració</a:t>
            </a:r>
            <a:r>
              <a:rPr lang="es-ES" sz="1400" dirty="0">
                <a:latin typeface="Arial"/>
                <a:cs typeface="Arial"/>
              </a:rPr>
              <a:t> </a:t>
            </a:r>
            <a:r>
              <a:rPr lang="es-ES" sz="1400" dirty="0" err="1">
                <a:latin typeface="Arial"/>
                <a:cs typeface="Arial"/>
              </a:rPr>
              <a:t>d’ecosistemes</a:t>
            </a:r>
            <a:r>
              <a:rPr lang="es-ES" sz="1400" dirty="0">
                <a:latin typeface="Arial"/>
                <a:cs typeface="Arial"/>
              </a:rPr>
              <a:t> </a:t>
            </a:r>
            <a:r>
              <a:rPr lang="es-ES" sz="1400" dirty="0" err="1">
                <a:latin typeface="Arial"/>
                <a:cs typeface="Arial"/>
              </a:rPr>
              <a:t>marins</a:t>
            </a:r>
            <a:r>
              <a:rPr lang="es-ES" sz="1400" dirty="0">
                <a:latin typeface="Arial"/>
                <a:cs typeface="Arial"/>
              </a:rPr>
              <a:t> i terrestres i la </a:t>
            </a:r>
            <a:r>
              <a:rPr lang="es-ES" sz="1400" dirty="0" err="1">
                <a:latin typeface="Arial"/>
                <a:cs typeface="Arial"/>
              </a:rPr>
              <a:t>seua</a:t>
            </a:r>
            <a:r>
              <a:rPr lang="es-ES" sz="1400" dirty="0">
                <a:latin typeface="Arial"/>
                <a:cs typeface="Arial"/>
              </a:rPr>
              <a:t> </a:t>
            </a:r>
            <a:r>
              <a:rPr lang="es-ES" sz="1400" dirty="0" err="1">
                <a:latin typeface="Arial"/>
                <a:cs typeface="Arial"/>
              </a:rPr>
              <a:t>biodiversitat</a:t>
            </a:r>
            <a:r>
              <a:rPr lang="es-ES" sz="1400" dirty="0">
                <a:latin typeface="Arial"/>
                <a:cs typeface="Arial"/>
              </a:rPr>
              <a:t>.</a:t>
            </a:r>
            <a:endParaRPr lang="es-ES" dirty="0">
              <a:latin typeface="Arial"/>
              <a:cs typeface="Arial"/>
            </a:endParaRPr>
          </a:p>
          <a:p>
            <a:endParaRPr lang="es-E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8F4398D5-012D-4670-8C6B-553886084CA3}"/>
              </a:ext>
            </a:extLst>
          </p:cNvPr>
          <p:cNvSpPr txBox="1"/>
          <p:nvPr/>
        </p:nvSpPr>
        <p:spPr>
          <a:xfrm>
            <a:off x="422029" y="3562841"/>
            <a:ext cx="5117123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s-ES" sz="1400" dirty="0" err="1">
                <a:latin typeface="Arial"/>
                <a:cs typeface="Arial"/>
              </a:rPr>
              <a:t>Inversió</a:t>
            </a:r>
            <a:r>
              <a:rPr lang="es-ES" sz="1400" dirty="0">
                <a:latin typeface="Arial"/>
                <a:cs typeface="Arial"/>
              </a:rPr>
              <a:t> I2: </a:t>
            </a:r>
            <a:r>
              <a:rPr lang="es-ES" sz="1400" dirty="0" err="1">
                <a:latin typeface="Arial"/>
                <a:cs typeface="Arial"/>
              </a:rPr>
              <a:t>Conservació</a:t>
            </a:r>
            <a:r>
              <a:rPr lang="es-ES" sz="1400" dirty="0">
                <a:latin typeface="Arial"/>
                <a:cs typeface="Arial"/>
              </a:rPr>
              <a:t> de la </a:t>
            </a:r>
            <a:r>
              <a:rPr lang="es-ES" sz="1400" dirty="0" err="1">
                <a:latin typeface="Arial"/>
                <a:cs typeface="Arial"/>
              </a:rPr>
              <a:t>biodiversitat</a:t>
            </a:r>
            <a:r>
              <a:rPr lang="es-ES" sz="1400" dirty="0">
                <a:latin typeface="Arial"/>
                <a:cs typeface="Arial"/>
              </a:rPr>
              <a:t> terrestre i marina.</a:t>
            </a:r>
            <a:endParaRPr lang="es-ES" dirty="0">
              <a:latin typeface="Arial"/>
              <a:cs typeface="Arial"/>
            </a:endParaRPr>
          </a:p>
          <a:p>
            <a:endParaRPr lang="es-E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161ED755-22E3-4B43-B4DE-7F64AF4D1D3D}"/>
              </a:ext>
            </a:extLst>
          </p:cNvPr>
          <p:cNvSpPr txBox="1"/>
          <p:nvPr/>
        </p:nvSpPr>
        <p:spPr>
          <a:xfrm>
            <a:off x="6270190" y="2821224"/>
            <a:ext cx="1484852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s-ES" sz="1400" b="1" dirty="0" err="1">
                <a:latin typeface="Arial"/>
                <a:cs typeface="Arial"/>
              </a:rPr>
              <a:t>Inversió</a:t>
            </a:r>
            <a:endParaRPr lang="es-ES" sz="1400" b="1" dirty="0" err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23DA7A4E-0CC4-4D03-B8A9-99850BB2054C}"/>
              </a:ext>
            </a:extLst>
          </p:cNvPr>
          <p:cNvSpPr txBox="1"/>
          <p:nvPr/>
        </p:nvSpPr>
        <p:spPr>
          <a:xfrm>
            <a:off x="6283354" y="3172607"/>
            <a:ext cx="4754418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s-ES" sz="1400" dirty="0" err="1">
                <a:latin typeface="Arial"/>
                <a:cs typeface="Arial"/>
              </a:rPr>
              <a:t>Pressupost</a:t>
            </a:r>
            <a:r>
              <a:rPr lang="es-ES" sz="1400" dirty="0">
                <a:latin typeface="Arial"/>
                <a:cs typeface="Arial"/>
              </a:rPr>
              <a:t> total:                2.243.709,8  €</a:t>
            </a:r>
          </a:p>
          <a:p>
            <a:endParaRPr lang="es-ES" sz="1400" dirty="0">
              <a:latin typeface="Arial"/>
              <a:cs typeface="Arial"/>
            </a:endParaRPr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9A6C4D68-55EB-4C5D-9266-418A42CBFB4F}"/>
              </a:ext>
            </a:extLst>
          </p:cNvPr>
          <p:cNvSpPr txBox="1"/>
          <p:nvPr/>
        </p:nvSpPr>
        <p:spPr>
          <a:xfrm>
            <a:off x="6279370" y="3620835"/>
            <a:ext cx="5010973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s-ES" sz="1400" dirty="0">
                <a:latin typeface="Arial"/>
                <a:cs typeface="Arial"/>
              </a:rPr>
              <a:t>Termini </a:t>
            </a:r>
            <a:r>
              <a:rPr lang="es-ES" sz="1400" dirty="0" err="1">
                <a:latin typeface="Arial"/>
                <a:cs typeface="Arial"/>
              </a:rPr>
              <a:t>d'execució</a:t>
            </a:r>
            <a:r>
              <a:rPr lang="es-ES" sz="1400" dirty="0">
                <a:latin typeface="Arial"/>
                <a:cs typeface="Arial"/>
              </a:rPr>
              <a:t>:    </a:t>
            </a:r>
            <a:r>
              <a:rPr lang="es-ES" sz="1400" dirty="0" err="1">
                <a:latin typeface="Arial"/>
                <a:cs typeface="Arial"/>
              </a:rPr>
              <a:t>Fins</a:t>
            </a:r>
            <a:r>
              <a:rPr lang="es-ES" sz="1400" dirty="0">
                <a:latin typeface="Arial"/>
                <a:cs typeface="Arial"/>
              </a:rPr>
              <a:t> a 31 de desembre de 2025</a:t>
            </a: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D57273D1-0B06-4050-B198-28C76BDB527A}"/>
              </a:ext>
            </a:extLst>
          </p:cNvPr>
          <p:cNvSpPr txBox="1"/>
          <p:nvPr/>
        </p:nvSpPr>
        <p:spPr>
          <a:xfrm>
            <a:off x="422125" y="4816359"/>
            <a:ext cx="11732851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s-ES" sz="1200" dirty="0">
                <a:solidFill>
                  <a:srgbClr val="231F20"/>
                </a:solidFill>
                <a:latin typeface="Arial"/>
                <a:cs typeface="Arial"/>
              </a:rPr>
              <a:t>Obra </a:t>
            </a:r>
            <a:r>
              <a:rPr lang="es-ES" sz="1200" dirty="0" err="1">
                <a:solidFill>
                  <a:srgbClr val="231F20"/>
                </a:solidFill>
                <a:latin typeface="Arial"/>
                <a:cs typeface="Arial"/>
              </a:rPr>
              <a:t>finançada</a:t>
            </a:r>
            <a:r>
              <a:rPr lang="es-ES" sz="12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s-ES" sz="1200" dirty="0" err="1">
                <a:solidFill>
                  <a:srgbClr val="231F20"/>
                </a:solidFill>
                <a:latin typeface="Arial"/>
                <a:cs typeface="Arial"/>
              </a:rPr>
              <a:t>amb</a:t>
            </a:r>
            <a:r>
              <a:rPr lang="es-ES" sz="12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s-ES" sz="1200" dirty="0" err="1">
                <a:solidFill>
                  <a:srgbClr val="231F20"/>
                </a:solidFill>
                <a:latin typeface="Arial"/>
                <a:cs typeface="Arial"/>
              </a:rPr>
              <a:t>càrrec</a:t>
            </a:r>
            <a:r>
              <a:rPr lang="es-ES" sz="1200" dirty="0">
                <a:solidFill>
                  <a:srgbClr val="231F20"/>
                </a:solidFill>
                <a:latin typeface="Arial"/>
                <a:cs typeface="Arial"/>
              </a:rPr>
              <a:t> al </a:t>
            </a:r>
            <a:r>
              <a:rPr lang="es-ES" sz="1200" dirty="0" err="1">
                <a:solidFill>
                  <a:srgbClr val="231F20"/>
                </a:solidFill>
                <a:latin typeface="Arial"/>
                <a:cs typeface="Arial"/>
              </a:rPr>
              <a:t>Mecanisme</a:t>
            </a:r>
            <a:r>
              <a:rPr lang="es-ES" sz="1200" dirty="0">
                <a:solidFill>
                  <a:srgbClr val="231F20"/>
                </a:solidFill>
                <a:latin typeface="Arial"/>
                <a:cs typeface="Arial"/>
              </a:rPr>
              <a:t> per a la </a:t>
            </a:r>
            <a:r>
              <a:rPr lang="es-ES" sz="1200" dirty="0" err="1">
                <a:solidFill>
                  <a:srgbClr val="231F20"/>
                </a:solidFill>
                <a:latin typeface="Arial"/>
                <a:cs typeface="Arial"/>
              </a:rPr>
              <a:t>recuperació</a:t>
            </a:r>
            <a:r>
              <a:rPr lang="es-ES" sz="1200" dirty="0">
                <a:solidFill>
                  <a:srgbClr val="231F20"/>
                </a:solidFill>
                <a:latin typeface="Arial"/>
                <a:cs typeface="Arial"/>
              </a:rPr>
              <a:t> i la </a:t>
            </a:r>
            <a:r>
              <a:rPr lang="es-ES" sz="1200" dirty="0" err="1">
                <a:solidFill>
                  <a:srgbClr val="231F20"/>
                </a:solidFill>
                <a:latin typeface="Arial"/>
                <a:cs typeface="Arial"/>
              </a:rPr>
              <a:t>resiliència</a:t>
            </a:r>
            <a:r>
              <a:rPr lang="es-ES" sz="1200" dirty="0">
                <a:solidFill>
                  <a:srgbClr val="231F20"/>
                </a:solidFill>
                <a:latin typeface="Arial"/>
                <a:cs typeface="Arial"/>
              </a:rPr>
              <a:t> (MRR) </a:t>
            </a:r>
            <a:r>
              <a:rPr lang="es-ES" sz="1200" dirty="0" err="1">
                <a:solidFill>
                  <a:srgbClr val="231F20"/>
                </a:solidFill>
                <a:latin typeface="Arial"/>
                <a:cs typeface="Arial"/>
              </a:rPr>
              <a:t>inclòs</a:t>
            </a:r>
            <a:r>
              <a:rPr lang="es-ES" sz="12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s-ES" sz="1200" dirty="0" err="1">
                <a:solidFill>
                  <a:srgbClr val="231F20"/>
                </a:solidFill>
                <a:latin typeface="Arial"/>
                <a:cs typeface="Arial"/>
              </a:rPr>
              <a:t>dins</a:t>
            </a:r>
            <a:r>
              <a:rPr lang="es-ES" sz="1200" dirty="0">
                <a:solidFill>
                  <a:srgbClr val="231F20"/>
                </a:solidFill>
                <a:latin typeface="Arial"/>
                <a:cs typeface="Arial"/>
              </a:rPr>
              <a:t> de </a:t>
            </a:r>
            <a:r>
              <a:rPr lang="es-ES" sz="1200" dirty="0" err="1">
                <a:solidFill>
                  <a:srgbClr val="231F20"/>
                </a:solidFill>
                <a:latin typeface="Arial"/>
                <a:cs typeface="Arial"/>
              </a:rPr>
              <a:t>l'instrument</a:t>
            </a:r>
            <a:r>
              <a:rPr lang="es-ES" sz="12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s-ES" sz="1200" dirty="0" err="1">
                <a:solidFill>
                  <a:srgbClr val="231F20"/>
                </a:solidFill>
                <a:latin typeface="Arial"/>
                <a:cs typeface="Arial"/>
              </a:rPr>
              <a:t>financer</a:t>
            </a:r>
            <a:r>
              <a:rPr lang="es-ES" sz="1200" dirty="0">
                <a:solidFill>
                  <a:srgbClr val="231F20"/>
                </a:solidFill>
                <a:latin typeface="Arial"/>
                <a:cs typeface="Arial"/>
              </a:rPr>
              <a:t> Next </a:t>
            </a:r>
            <a:r>
              <a:rPr lang="es-ES" sz="1200" dirty="0" err="1">
                <a:solidFill>
                  <a:srgbClr val="231F20"/>
                </a:solidFill>
                <a:latin typeface="Arial"/>
                <a:cs typeface="Arial"/>
              </a:rPr>
              <a:t>Generation</a:t>
            </a:r>
            <a:r>
              <a:rPr lang="es-ES" sz="1200" dirty="0">
                <a:solidFill>
                  <a:srgbClr val="231F20"/>
                </a:solidFill>
                <a:latin typeface="Arial"/>
                <a:cs typeface="Arial"/>
              </a:rPr>
              <a:t> EU, Pla de </a:t>
            </a:r>
            <a:r>
              <a:rPr lang="es-ES" sz="1200" dirty="0" err="1">
                <a:solidFill>
                  <a:srgbClr val="231F20"/>
                </a:solidFill>
                <a:latin typeface="Arial"/>
                <a:cs typeface="Arial"/>
              </a:rPr>
              <a:t>Recuperació</a:t>
            </a:r>
            <a:r>
              <a:rPr lang="es-ES" sz="1200" dirty="0">
                <a:solidFill>
                  <a:srgbClr val="231F20"/>
                </a:solidFill>
                <a:latin typeface="Arial"/>
                <a:cs typeface="Arial"/>
              </a:rPr>
              <a:t>, </a:t>
            </a:r>
            <a:r>
              <a:rPr lang="es-ES" sz="1200" dirty="0" err="1">
                <a:solidFill>
                  <a:srgbClr val="231F20"/>
                </a:solidFill>
                <a:latin typeface="Arial"/>
                <a:cs typeface="Arial"/>
              </a:rPr>
              <a:t>Transformació</a:t>
            </a:r>
            <a:r>
              <a:rPr lang="es-ES" sz="1200" dirty="0">
                <a:solidFill>
                  <a:srgbClr val="231F20"/>
                </a:solidFill>
                <a:latin typeface="Arial"/>
                <a:cs typeface="Arial"/>
              </a:rPr>
              <a:t> i </a:t>
            </a:r>
            <a:r>
              <a:rPr lang="es-ES" sz="1200" dirty="0" err="1">
                <a:solidFill>
                  <a:srgbClr val="231F20"/>
                </a:solidFill>
                <a:latin typeface="Arial"/>
                <a:cs typeface="Arial"/>
              </a:rPr>
              <a:t>Resiliència</a:t>
            </a:r>
            <a:r>
              <a:rPr lang="es-ES" sz="1200" dirty="0">
                <a:solidFill>
                  <a:srgbClr val="231F20"/>
                </a:solidFill>
                <a:latin typeface="Arial"/>
                <a:cs typeface="Arial"/>
              </a:rPr>
              <a:t>, </a:t>
            </a:r>
            <a:r>
              <a:rPr lang="es-ES" sz="1200" dirty="0" err="1">
                <a:solidFill>
                  <a:srgbClr val="231F20"/>
                </a:solidFill>
                <a:latin typeface="Arial"/>
                <a:cs typeface="Arial"/>
              </a:rPr>
              <a:t>línia</a:t>
            </a:r>
            <a:r>
              <a:rPr lang="es-ES" sz="12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s-ES" sz="1200" dirty="0" err="1">
                <a:solidFill>
                  <a:srgbClr val="231F20"/>
                </a:solidFill>
                <a:latin typeface="Arial"/>
                <a:cs typeface="Arial"/>
              </a:rPr>
              <a:t>d'inversió</a:t>
            </a:r>
            <a:r>
              <a:rPr lang="es-ES" sz="1200" dirty="0">
                <a:solidFill>
                  <a:srgbClr val="231F20"/>
                </a:solidFill>
                <a:latin typeface="Arial"/>
                <a:cs typeface="Arial"/>
              </a:rPr>
              <a:t> C4.I2</a:t>
            </a:r>
            <a:endParaRPr lang="es-ES" dirty="0"/>
          </a:p>
          <a:p>
            <a:endParaRPr lang="es-ES" sz="1200" dirty="0">
              <a:latin typeface="Arial"/>
              <a:cs typeface="Arial"/>
            </a:endParaRPr>
          </a:p>
        </p:txBody>
      </p:sp>
      <p:sp>
        <p:nvSpPr>
          <p:cNvPr id="26" name="Rectangle 2">
            <a:extLst>
              <a:ext uri="{FF2B5EF4-FFF2-40B4-BE49-F238E27FC236}">
                <a16:creationId xmlns:a16="http://schemas.microsoft.com/office/drawing/2014/main" id="{34A26051-D3F8-42F2-98B1-44BAA58A4B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59264" y="2637803"/>
            <a:ext cx="6332736" cy="45719"/>
          </a:xfrm>
          <a:prstGeom prst="rect">
            <a:avLst/>
          </a:prstGeom>
          <a:solidFill>
            <a:srgbClr val="E02B3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28" name="CuadroTexto 2">
            <a:extLst>
              <a:ext uri="{FF2B5EF4-FFF2-40B4-BE49-F238E27FC236}">
                <a16:creationId xmlns:a16="http://schemas.microsoft.com/office/drawing/2014/main" id="{40910A38-AAC4-40D3-ADD8-5371231E2357}"/>
              </a:ext>
            </a:extLst>
          </p:cNvPr>
          <p:cNvSpPr txBox="1"/>
          <p:nvPr/>
        </p:nvSpPr>
        <p:spPr>
          <a:xfrm>
            <a:off x="281268" y="611387"/>
            <a:ext cx="11487706" cy="221599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s-ES" sz="26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Ajudes</a:t>
            </a:r>
            <a:r>
              <a:rPr lang="es-ES" sz="26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per a </a:t>
            </a:r>
            <a:r>
              <a:rPr lang="es-ES" sz="26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l'adaptació</a:t>
            </a:r>
            <a:r>
              <a:rPr lang="es-ES" sz="26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de </a:t>
            </a:r>
            <a:r>
              <a:rPr lang="es-ES" sz="26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línies</a:t>
            </a:r>
            <a:r>
              <a:rPr lang="es-ES" sz="26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s-ES" sz="26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elèctriques</a:t>
            </a:r>
            <a:r>
              <a:rPr lang="es-ES" sz="26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s-ES" sz="26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d'alta</a:t>
            </a:r>
            <a:r>
              <a:rPr lang="es-ES" sz="26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s-ES" sz="26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tensió</a:t>
            </a:r>
            <a:r>
              <a:rPr lang="es-ES" sz="26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en la </a:t>
            </a:r>
            <a:r>
              <a:rPr lang="es-ES" sz="26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Comunitat</a:t>
            </a:r>
            <a:r>
              <a:rPr lang="es-ES" sz="26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Valenciana </a:t>
            </a:r>
            <a:r>
              <a:rPr lang="es-ES" sz="26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als</a:t>
            </a:r>
            <a:r>
              <a:rPr lang="es-ES" sz="26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s-ES" sz="26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requisits</a:t>
            </a:r>
            <a:r>
              <a:rPr lang="es-ES" sz="26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s-ES" sz="26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establits</a:t>
            </a:r>
            <a:r>
              <a:rPr lang="es-ES" sz="26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s-ES" sz="26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pel</a:t>
            </a:r>
            <a:r>
              <a:rPr lang="es-ES" sz="26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s-ES" sz="26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Reial</a:t>
            </a:r>
            <a:r>
              <a:rPr lang="es-ES" sz="26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s-ES" sz="26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decret</a:t>
            </a:r>
            <a:r>
              <a:rPr lang="es-ES" sz="26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1432/2008, de 29 </a:t>
            </a:r>
            <a:r>
              <a:rPr lang="es-ES" sz="26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d'agost</a:t>
            </a:r>
            <a:r>
              <a:rPr lang="es-ES" sz="26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, </a:t>
            </a:r>
            <a:r>
              <a:rPr lang="es-ES" sz="26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pel</a:t>
            </a:r>
            <a:r>
              <a:rPr lang="es-ES" sz="26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s-ES" sz="26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qual</a:t>
            </a:r>
            <a:r>
              <a:rPr lang="es-ES" sz="26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s-ES" sz="26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s'establixen</a:t>
            </a:r>
            <a:r>
              <a:rPr lang="es-ES" sz="26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mesures per a la </a:t>
            </a:r>
            <a:r>
              <a:rPr lang="es-ES" sz="26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protecció</a:t>
            </a:r>
            <a:r>
              <a:rPr lang="es-ES" sz="26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de </a:t>
            </a:r>
            <a:r>
              <a:rPr lang="es-ES" sz="26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l'avifauna</a:t>
            </a:r>
            <a:r>
              <a:rPr lang="es-ES" sz="26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contra la </a:t>
            </a:r>
            <a:r>
              <a:rPr lang="es-ES" sz="26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col·lisió</a:t>
            </a:r>
            <a:r>
              <a:rPr lang="es-ES" sz="26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i </a:t>
            </a:r>
            <a:r>
              <a:rPr lang="es-ES" sz="26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l'electrocució</a:t>
            </a:r>
            <a:r>
              <a:rPr lang="es-ES" sz="26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en </a:t>
            </a:r>
            <a:r>
              <a:rPr lang="es-ES" sz="26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línies</a:t>
            </a:r>
            <a:r>
              <a:rPr lang="es-ES" sz="26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s-ES" sz="26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elèctriques</a:t>
            </a:r>
            <a:r>
              <a:rPr lang="es-ES" sz="26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s-ES" sz="26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d'alta</a:t>
            </a:r>
            <a:r>
              <a:rPr lang="es-ES" sz="26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r>
              <a:rPr lang="es-ES" sz="2600" err="1">
                <a:solidFill>
                  <a:schemeClr val="bg1"/>
                </a:solidFill>
                <a:latin typeface="Arial"/>
                <a:ea typeface="+mn-lt"/>
                <a:cs typeface="+mn-lt"/>
              </a:rPr>
              <a:t>tensió</a:t>
            </a:r>
            <a:r>
              <a:rPr lang="es-ES" sz="2600" dirty="0">
                <a:solidFill>
                  <a:schemeClr val="bg1"/>
                </a:solidFill>
                <a:latin typeface="Arial"/>
                <a:ea typeface="+mn-lt"/>
                <a:cs typeface="+mn-lt"/>
              </a:rPr>
              <a:t> </a:t>
            </a:r>
            <a:endParaRPr lang="es-ES" sz="2600">
              <a:solidFill>
                <a:schemeClr val="bg1"/>
              </a:solidFill>
              <a:latin typeface="Arial"/>
              <a:cs typeface="Arial"/>
            </a:endParaRPr>
          </a:p>
          <a:p>
            <a:pPr algn="ctr"/>
            <a:endParaRPr lang="es-ES" sz="1600" dirty="0">
              <a:solidFill>
                <a:schemeClr val="bg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endParaRPr lang="es-ES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80CD681D-AF15-985C-5DF8-10AB0B4894C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924362" y="5693524"/>
            <a:ext cx="2230917" cy="1144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235138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CE5670444493F44193B06CBD867C0F6D" ma:contentTypeVersion="15" ma:contentTypeDescription="Crear nuevo documento." ma:contentTypeScope="" ma:versionID="f51cb4f32f85d4a77cdbc40f202c99f4">
  <xsd:schema xmlns:xsd="http://www.w3.org/2001/XMLSchema" xmlns:xs="http://www.w3.org/2001/XMLSchema" xmlns:p="http://schemas.microsoft.com/office/2006/metadata/properties" xmlns:ns2="0c93a10e-276e-46b8-9094-7e48ec2e4b26" xmlns:ns3="0ef8b752-3dce-4b38-a3df-8866f8039606" targetNamespace="http://schemas.microsoft.com/office/2006/metadata/properties" ma:root="true" ma:fieldsID="a46bfef54ee85f822b13d7cb40479132" ns2:_="" ns3:_="">
    <xsd:import namespace="0c93a10e-276e-46b8-9094-7e48ec2e4b26"/>
    <xsd:import namespace="0ef8b752-3dce-4b38-a3df-8866f803960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93a10e-276e-46b8-9094-7e48ec2e4b2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2" nillable="true" ma:taxonomy="true" ma:internalName="lcf76f155ced4ddcb4097134ff3c332f" ma:taxonomyFieldName="MediaServiceImageTags" ma:displayName="Etiquetas de imagen" ma:readOnly="false" ma:fieldId="{5cf76f15-5ced-4ddc-b409-7134ff3c332f}" ma:taxonomyMulti="true" ma:sspId="fed664e4-1461-489c-84c9-3b14bfc5a82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f8b752-3dce-4b38-a3df-8866f8039606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595a6ca8-a33b-4936-a93b-987bbb657171}" ma:internalName="TaxCatchAll" ma:showField="CatchAllData" ma:web="0ef8b752-3dce-4b38-a3df-8866f803960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c93a10e-276e-46b8-9094-7e48ec2e4b26">
      <Terms xmlns="http://schemas.microsoft.com/office/infopath/2007/PartnerControls"/>
    </lcf76f155ced4ddcb4097134ff3c332f>
    <TaxCatchAll xmlns="0ef8b752-3dce-4b38-a3df-8866f8039606" xsi:nil="true"/>
  </documentManagement>
</p:properties>
</file>

<file path=customXml/itemProps1.xml><?xml version="1.0" encoding="utf-8"?>
<ds:datastoreItem xmlns:ds="http://schemas.openxmlformats.org/officeDocument/2006/customXml" ds:itemID="{E3C514F9-9BF6-43A0-984A-D3A66753E49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B038C45-4D24-4545-A684-8949C694268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c93a10e-276e-46b8-9094-7e48ec2e4b26"/>
    <ds:schemaRef ds:uri="0ef8b752-3dce-4b38-a3df-8866f803960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32628B6-6920-4AB4-8E42-BFE853CC7E75}">
  <ds:schemaRefs>
    <ds:schemaRef ds:uri="http://schemas.microsoft.com/office/2006/metadata/properties"/>
    <ds:schemaRef ds:uri="http://schemas.microsoft.com/office/infopath/2007/PartnerControls"/>
    <ds:schemaRef ds:uri="0c93a10e-276e-46b8-9094-7e48ec2e4b26"/>
    <ds:schemaRef ds:uri="0ef8b752-3dce-4b38-a3df-8866f8039606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426</TotalTime>
  <Words>260</Words>
  <Application>Microsoft Office PowerPoint</Application>
  <PresentationFormat>Panorámica</PresentationFormat>
  <Paragraphs>14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Paula Munuera Formigo</dc:creator>
  <cp:lastModifiedBy>SORIANO LOPEZ, LAURA</cp:lastModifiedBy>
  <cp:revision>135</cp:revision>
  <dcterms:created xsi:type="dcterms:W3CDTF">2022-08-02T07:27:01Z</dcterms:created>
  <dcterms:modified xsi:type="dcterms:W3CDTF">2025-06-09T09:02:30Z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0x010100CE5670444493F44193B06CBD867C0F6D</vt:lpwstr>
  </property>
  <property fmtid="{D5CDD505-2E9C-101B-9397-08002B2CF9AE}" pid="3" name="MediaServiceImageTags">
    <vt:lpwstr/>
  </property>
</Properties>
</file>