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63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0F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704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201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a-ES-valencia"/>
              <a:t>Feu clic per editar l'estil de títol del patró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a-ES-valencia"/>
              <a:t>Feu clic per editar l'estil de subtítols del patró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104F9-3FFC-4F71-B86E-491B48B2C3A2}" type="datetimeFigureOut">
              <a:rPr lang="es-ES" smtClean="0"/>
              <a:t>21/03/2024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51B28-DCF9-44FC-9F9B-3CFF480538E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5132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-valencia"/>
              <a:t>Feu clic per editar l'estil de títol del patró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a-ES-valencia"/>
              <a:t>Feu clic per editar els estils del text mestre</a:t>
            </a:r>
          </a:p>
          <a:p>
            <a:pPr lvl="1"/>
            <a:r>
              <a:rPr lang="ca-ES-valencia"/>
              <a:t>Segon nivell</a:t>
            </a:r>
          </a:p>
          <a:p>
            <a:pPr lvl="2"/>
            <a:r>
              <a:rPr lang="ca-ES-valencia"/>
              <a:t>Tercer nivell</a:t>
            </a:r>
          </a:p>
          <a:p>
            <a:pPr lvl="3"/>
            <a:r>
              <a:rPr lang="ca-ES-valencia"/>
              <a:t>Quart nivell</a:t>
            </a:r>
          </a:p>
          <a:p>
            <a:pPr lvl="4"/>
            <a:r>
              <a:rPr lang="ca-ES-valencia"/>
              <a:t>Cinqué nivell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104F9-3FFC-4F71-B86E-491B48B2C3A2}" type="datetimeFigureOut">
              <a:rPr lang="es-ES" smtClean="0"/>
              <a:t>21/03/2024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51B28-DCF9-44FC-9F9B-3CFF480538E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04694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a-ES-valencia"/>
              <a:t>Feu clic per editar l'estil de títol del patró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a-ES-valencia"/>
              <a:t>Feu clic per editar els estils del text mestre</a:t>
            </a:r>
          </a:p>
          <a:p>
            <a:pPr lvl="1"/>
            <a:r>
              <a:rPr lang="ca-ES-valencia"/>
              <a:t>Segon nivell</a:t>
            </a:r>
          </a:p>
          <a:p>
            <a:pPr lvl="2"/>
            <a:r>
              <a:rPr lang="ca-ES-valencia"/>
              <a:t>Tercer nivell</a:t>
            </a:r>
          </a:p>
          <a:p>
            <a:pPr lvl="3"/>
            <a:r>
              <a:rPr lang="ca-ES-valencia"/>
              <a:t>Quart nivell</a:t>
            </a:r>
          </a:p>
          <a:p>
            <a:pPr lvl="4"/>
            <a:r>
              <a:rPr lang="ca-ES-valencia"/>
              <a:t>Cinqué nivell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104F9-3FFC-4F71-B86E-491B48B2C3A2}" type="datetimeFigureOut">
              <a:rPr lang="es-ES" smtClean="0"/>
              <a:t>21/03/2024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51B28-DCF9-44FC-9F9B-3CFF480538E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60550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-valencia"/>
              <a:t>Feu clic per editar l'estil de títol del patró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a-ES-valencia"/>
              <a:t>Feu clic per editar els estils del text mestre</a:t>
            </a:r>
          </a:p>
          <a:p>
            <a:pPr lvl="1"/>
            <a:r>
              <a:rPr lang="ca-ES-valencia"/>
              <a:t>Segon nivell</a:t>
            </a:r>
          </a:p>
          <a:p>
            <a:pPr lvl="2"/>
            <a:r>
              <a:rPr lang="ca-ES-valencia"/>
              <a:t>Tercer nivell</a:t>
            </a:r>
          </a:p>
          <a:p>
            <a:pPr lvl="3"/>
            <a:r>
              <a:rPr lang="ca-ES-valencia"/>
              <a:t>Quart nivell</a:t>
            </a:r>
          </a:p>
          <a:p>
            <a:pPr lvl="4"/>
            <a:r>
              <a:rPr lang="ca-ES-valencia"/>
              <a:t>Cinqué nivell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104F9-3FFC-4F71-B86E-491B48B2C3A2}" type="datetimeFigureOut">
              <a:rPr lang="es-ES" smtClean="0"/>
              <a:t>21/03/2024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51B28-DCF9-44FC-9F9B-3CFF480538E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15289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çalera de la sec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a-ES-valencia"/>
              <a:t>Feu clic per editar l'estil de títol del patró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a-ES-valencia"/>
              <a:t>Feu clic per editar els estils del text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104F9-3FFC-4F71-B86E-491B48B2C3A2}" type="datetimeFigureOut">
              <a:rPr lang="es-ES" smtClean="0"/>
              <a:t>21/03/2024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51B28-DCF9-44FC-9F9B-3CFF480538E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27315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-valencia"/>
              <a:t>Feu clic per editar l'estil de títol del patró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a-ES-valencia"/>
              <a:t>Feu clic per editar els estils del text mestre</a:t>
            </a:r>
          </a:p>
          <a:p>
            <a:pPr lvl="1"/>
            <a:r>
              <a:rPr lang="ca-ES-valencia"/>
              <a:t>Segon nivell</a:t>
            </a:r>
          </a:p>
          <a:p>
            <a:pPr lvl="2"/>
            <a:r>
              <a:rPr lang="ca-ES-valencia"/>
              <a:t>Tercer nivell</a:t>
            </a:r>
          </a:p>
          <a:p>
            <a:pPr lvl="3"/>
            <a:r>
              <a:rPr lang="ca-ES-valencia"/>
              <a:t>Quart nivell</a:t>
            </a:r>
          </a:p>
          <a:p>
            <a:pPr lvl="4"/>
            <a:r>
              <a:rPr lang="ca-ES-valencia"/>
              <a:t>Cinqué nivell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a-ES-valencia"/>
              <a:t>Feu clic per editar els estils del text mestre</a:t>
            </a:r>
          </a:p>
          <a:p>
            <a:pPr lvl="1"/>
            <a:r>
              <a:rPr lang="ca-ES-valencia"/>
              <a:t>Segon nivell</a:t>
            </a:r>
          </a:p>
          <a:p>
            <a:pPr lvl="2"/>
            <a:r>
              <a:rPr lang="ca-ES-valencia"/>
              <a:t>Tercer nivell</a:t>
            </a:r>
          </a:p>
          <a:p>
            <a:pPr lvl="3"/>
            <a:r>
              <a:rPr lang="ca-ES-valencia"/>
              <a:t>Quart nivell</a:t>
            </a:r>
          </a:p>
          <a:p>
            <a:pPr lvl="4"/>
            <a:r>
              <a:rPr lang="ca-ES-valencia"/>
              <a:t>Cinqué nivell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104F9-3FFC-4F71-B86E-491B48B2C3A2}" type="datetimeFigureOut">
              <a:rPr lang="es-ES" smtClean="0"/>
              <a:t>21/03/2024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51B28-DCF9-44FC-9F9B-3CFF480538E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80800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a-ES-valencia"/>
              <a:t>Feu clic per editar l'estil de títol del patró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-valencia"/>
              <a:t>Feu clic per editar els estils del text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a-ES-valencia"/>
              <a:t>Feu clic per editar els estils del text mestre</a:t>
            </a:r>
          </a:p>
          <a:p>
            <a:pPr lvl="1"/>
            <a:r>
              <a:rPr lang="ca-ES-valencia"/>
              <a:t>Segon nivell</a:t>
            </a:r>
          </a:p>
          <a:p>
            <a:pPr lvl="2"/>
            <a:r>
              <a:rPr lang="ca-ES-valencia"/>
              <a:t>Tercer nivell</a:t>
            </a:r>
          </a:p>
          <a:p>
            <a:pPr lvl="3"/>
            <a:r>
              <a:rPr lang="ca-ES-valencia"/>
              <a:t>Quart nivell</a:t>
            </a:r>
          </a:p>
          <a:p>
            <a:pPr lvl="4"/>
            <a:r>
              <a:rPr lang="ca-ES-valencia"/>
              <a:t>Cinqué nivell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-valencia"/>
              <a:t>Feu clic per editar els estils del text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a-ES-valencia"/>
              <a:t>Feu clic per editar els estils del text mestre</a:t>
            </a:r>
          </a:p>
          <a:p>
            <a:pPr lvl="1"/>
            <a:r>
              <a:rPr lang="ca-ES-valencia"/>
              <a:t>Segon nivell</a:t>
            </a:r>
          </a:p>
          <a:p>
            <a:pPr lvl="2"/>
            <a:r>
              <a:rPr lang="ca-ES-valencia"/>
              <a:t>Tercer nivell</a:t>
            </a:r>
          </a:p>
          <a:p>
            <a:pPr lvl="3"/>
            <a:r>
              <a:rPr lang="ca-ES-valencia"/>
              <a:t>Quart nivell</a:t>
            </a:r>
          </a:p>
          <a:p>
            <a:pPr lvl="4"/>
            <a:r>
              <a:rPr lang="ca-ES-valencia"/>
              <a:t>Cinqué nivell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104F9-3FFC-4F71-B86E-491B48B2C3A2}" type="datetimeFigureOut">
              <a:rPr lang="es-ES" smtClean="0"/>
              <a:t>21/03/2024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51B28-DCF9-44FC-9F9B-3CFF480538E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90156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-valencia"/>
              <a:t>Feu clic per editar l'estil de títol del patró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104F9-3FFC-4F71-B86E-491B48B2C3A2}" type="datetimeFigureOut">
              <a:rPr lang="es-ES" smtClean="0"/>
              <a:t>21/03/2024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51B28-DCF9-44FC-9F9B-3CFF480538E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4521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104F9-3FFC-4F71-B86E-491B48B2C3A2}" type="datetimeFigureOut">
              <a:rPr lang="es-ES" smtClean="0"/>
              <a:t>21/03/2024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51B28-DCF9-44FC-9F9B-3CFF480538E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69660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a-ES-valencia"/>
              <a:t>Feu clic per editar l'estil de títol del patró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a-ES-valencia"/>
              <a:t>Feu clic per editar els estils del text mestre</a:t>
            </a:r>
          </a:p>
          <a:p>
            <a:pPr lvl="1"/>
            <a:r>
              <a:rPr lang="ca-ES-valencia"/>
              <a:t>Segon nivell</a:t>
            </a:r>
          </a:p>
          <a:p>
            <a:pPr lvl="2"/>
            <a:r>
              <a:rPr lang="ca-ES-valencia"/>
              <a:t>Tercer nivell</a:t>
            </a:r>
          </a:p>
          <a:p>
            <a:pPr lvl="3"/>
            <a:r>
              <a:rPr lang="ca-ES-valencia"/>
              <a:t>Quart nivell</a:t>
            </a:r>
          </a:p>
          <a:p>
            <a:pPr lvl="4"/>
            <a:r>
              <a:rPr lang="ca-ES-valencia"/>
              <a:t>Cinqué nivell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a-ES-valencia"/>
              <a:t>Feu clic per editar els estils del text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104F9-3FFC-4F71-B86E-491B48B2C3A2}" type="datetimeFigureOut">
              <a:rPr lang="es-ES" smtClean="0"/>
              <a:t>21/03/2024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51B28-DCF9-44FC-9F9B-3CFF480538E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65110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a-ES-valencia"/>
              <a:t>Feu clic per editar l'estil de títol del patró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a-ES-valencia"/>
              <a:t>Feu clic a la icona per afegir una imatge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a-ES-valencia"/>
              <a:t>Feu clic per editar els estils del text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104F9-3FFC-4F71-B86E-491B48B2C3A2}" type="datetimeFigureOut">
              <a:rPr lang="es-ES" smtClean="0"/>
              <a:t>21/03/2024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51B28-DCF9-44FC-9F9B-3CFF480538E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22047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a-ES-valencia"/>
              <a:t>Feu clic per editar l'estil de títol del patró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a-ES-valencia"/>
              <a:t>Feu clic per editar els estils del text mestre</a:t>
            </a:r>
          </a:p>
          <a:p>
            <a:pPr lvl="1"/>
            <a:r>
              <a:rPr lang="ca-ES-valencia"/>
              <a:t>Segon nivell</a:t>
            </a:r>
          </a:p>
          <a:p>
            <a:pPr lvl="2"/>
            <a:r>
              <a:rPr lang="ca-ES-valencia"/>
              <a:t>Tercer nivell</a:t>
            </a:r>
          </a:p>
          <a:p>
            <a:pPr lvl="3"/>
            <a:r>
              <a:rPr lang="ca-ES-valencia"/>
              <a:t>Quart nivell</a:t>
            </a:r>
          </a:p>
          <a:p>
            <a:pPr lvl="4"/>
            <a:r>
              <a:rPr lang="ca-ES-valencia"/>
              <a:t>Cinqué nivell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7104F9-3FFC-4F71-B86E-491B48B2C3A2}" type="datetimeFigureOut">
              <a:rPr lang="es-ES" smtClean="0"/>
              <a:t>21/03/2024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D51B28-DCF9-44FC-9F9B-3CFF480538E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5789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5BF21D2-1474-446D-A724-F265FD51EEA1}"/>
              </a:ext>
            </a:extLst>
          </p:cNvPr>
          <p:cNvSpPr/>
          <p:nvPr/>
        </p:nvSpPr>
        <p:spPr>
          <a:xfrm>
            <a:off x="0" y="471824"/>
            <a:ext cx="9144000" cy="2136904"/>
          </a:xfrm>
          <a:prstGeom prst="rect">
            <a:avLst/>
          </a:prstGeom>
          <a:solidFill>
            <a:srgbClr val="C80F2E"/>
          </a:solidFill>
          <a:ln>
            <a:solidFill>
              <a:srgbClr val="C80F2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-valencia" dirty="0"/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68B1EFB1-41D3-43F2-9FD7-137D8801B34A}"/>
              </a:ext>
            </a:extLst>
          </p:cNvPr>
          <p:cNvSpPr txBox="1"/>
          <p:nvPr/>
        </p:nvSpPr>
        <p:spPr>
          <a:xfrm>
            <a:off x="443752" y="848340"/>
            <a:ext cx="8283389" cy="1323439"/>
          </a:xfrm>
          <a:prstGeom prst="rect">
            <a:avLst/>
          </a:prstGeom>
          <a:noFill/>
          <a:ln>
            <a:solidFill>
              <a:srgbClr val="C80F2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a-ES-valencia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Subvenciones </a:t>
            </a:r>
            <a:r>
              <a:rPr lang="ca-ES-valencia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estatales</a:t>
            </a:r>
            <a:r>
              <a:rPr lang="ca-ES-valencia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a-ES-valencia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destinadas</a:t>
            </a:r>
            <a:r>
              <a:rPr lang="ca-ES-valencia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al </a:t>
            </a:r>
            <a:r>
              <a:rPr lang="ca-ES-valencia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desarrollo</a:t>
            </a:r>
            <a:r>
              <a:rPr lang="ca-ES-valencia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ca-ES-valencia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actuaciones</a:t>
            </a:r>
            <a:r>
              <a:rPr lang="ca-ES-valencia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ca-ES-valencia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adaptación</a:t>
            </a:r>
            <a:r>
              <a:rPr lang="ca-ES-valencia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del </a:t>
            </a:r>
            <a:r>
              <a:rPr lang="ca-ES-valencia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riesgo</a:t>
            </a:r>
            <a:r>
              <a:rPr lang="ca-ES-valencia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ca-ES-valencia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inundación</a:t>
            </a:r>
            <a:r>
              <a:rPr lang="ca-ES-valencia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ca-ES-valencia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edificaciones</a:t>
            </a:r>
            <a:r>
              <a:rPr lang="ca-ES-valencia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ca-ES-valencia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equipamientos</a:t>
            </a:r>
            <a:r>
              <a:rPr lang="ca-ES-valencia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ca-ES-valencia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instalaciones</a:t>
            </a:r>
            <a:r>
              <a:rPr lang="ca-ES-valencia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ca-ES-valencia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explotaciones</a:t>
            </a:r>
            <a:r>
              <a:rPr lang="ca-ES-valencia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en la </a:t>
            </a:r>
            <a:r>
              <a:rPr lang="ca-ES-valencia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cuenca</a:t>
            </a:r>
            <a:r>
              <a:rPr lang="ca-ES-valencia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a-ES-valencia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</a:t>
            </a:r>
            <a:r>
              <a:rPr lang="ca-ES-valencia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del Río Segura.</a:t>
            </a:r>
          </a:p>
        </p:txBody>
      </p:sp>
      <p:sp>
        <p:nvSpPr>
          <p:cNvPr id="35" name="QuadreDeText 34">
            <a:extLst>
              <a:ext uri="{FF2B5EF4-FFF2-40B4-BE49-F238E27FC236}">
                <a16:creationId xmlns:a16="http://schemas.microsoft.com/office/drawing/2014/main" id="{4704D125-A5F5-4EA2-AA18-413AE976644C}"/>
              </a:ext>
            </a:extLst>
          </p:cNvPr>
          <p:cNvSpPr txBox="1"/>
          <p:nvPr/>
        </p:nvSpPr>
        <p:spPr>
          <a:xfrm>
            <a:off x="510991" y="2718289"/>
            <a:ext cx="462307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a-ES-valencia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Componente</a:t>
            </a:r>
            <a:r>
              <a:rPr lang="ca-ES-valencia" sz="1400" b="1" dirty="0">
                <a:latin typeface="Arial" panose="020B0604020202020204" pitchFamily="34" charset="0"/>
                <a:cs typeface="Arial" panose="020B0604020202020204" pitchFamily="34" charset="0"/>
              </a:rPr>
              <a:t> C5: </a:t>
            </a:r>
            <a:r>
              <a:rPr lang="ca-ES-valencia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Protección</a:t>
            </a:r>
            <a:r>
              <a:rPr lang="ca-ES-valencia" sz="1400" b="1" dirty="0">
                <a:latin typeface="Arial" panose="020B0604020202020204" pitchFamily="34" charset="0"/>
                <a:cs typeface="Arial" panose="020B0604020202020204" pitchFamily="34" charset="0"/>
              </a:rPr>
              <a:t> del litoral y los recursos </a:t>
            </a:r>
            <a:r>
              <a:rPr lang="ca-ES-valencia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hídricos</a:t>
            </a:r>
            <a:endParaRPr lang="ca-ES-valencia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a-ES-valencia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ca-ES-valencia" sz="1400" b="1">
                <a:latin typeface="Arial" panose="020B0604020202020204" pitchFamily="34" charset="0"/>
                <a:cs typeface="Arial" panose="020B0604020202020204" pitchFamily="34" charset="0"/>
              </a:rPr>
              <a:t>Inversión I2: </a:t>
            </a:r>
            <a:r>
              <a:rPr lang="ca-ES-valencia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Seguimiento</a:t>
            </a:r>
            <a:r>
              <a:rPr lang="ca-ES-valencia" sz="1400" b="1" dirty="0">
                <a:latin typeface="Arial" panose="020B0604020202020204" pitchFamily="34" charset="0"/>
                <a:cs typeface="Arial" panose="020B0604020202020204" pitchFamily="34" charset="0"/>
              </a:rPr>
              <a:t> y </a:t>
            </a:r>
            <a:r>
              <a:rPr lang="ca-ES-valencia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restauración</a:t>
            </a:r>
            <a:r>
              <a:rPr lang="ca-ES-valencia" sz="1400" b="1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ca-ES-valencia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ecosistemas</a:t>
            </a:r>
            <a:r>
              <a:rPr lang="ca-ES-valencia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a-ES-valencia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fluviales</a:t>
            </a:r>
            <a:r>
              <a:rPr lang="ca-ES-valencia" sz="14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ca-ES-valencia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recuperación</a:t>
            </a:r>
            <a:r>
              <a:rPr lang="ca-ES-valencia" sz="1400" b="1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ca-ES-valencia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acuíferos</a:t>
            </a:r>
            <a:r>
              <a:rPr lang="ca-ES-valencia" sz="1400" b="1" dirty="0">
                <a:latin typeface="Arial" panose="020B0604020202020204" pitchFamily="34" charset="0"/>
                <a:cs typeface="Arial" panose="020B0604020202020204" pitchFamily="34" charset="0"/>
              </a:rPr>
              <a:t> y </a:t>
            </a:r>
            <a:r>
              <a:rPr lang="ca-ES-valencia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mitigación</a:t>
            </a:r>
            <a:r>
              <a:rPr lang="ca-ES-valencia" sz="1400" b="1" dirty="0">
                <a:latin typeface="Arial" panose="020B0604020202020204" pitchFamily="34" charset="0"/>
                <a:cs typeface="Arial" panose="020B0604020202020204" pitchFamily="34" charset="0"/>
              </a:rPr>
              <a:t> del </a:t>
            </a:r>
            <a:r>
              <a:rPr lang="ca-ES-valencia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riesgo</a:t>
            </a:r>
            <a:r>
              <a:rPr lang="ca-ES-valencia" sz="1400" b="1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ca-ES-valencia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inundación</a:t>
            </a:r>
            <a:r>
              <a:rPr lang="ca-ES-valencia" sz="14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6" name="QuadreDeText 35">
            <a:extLst>
              <a:ext uri="{FF2B5EF4-FFF2-40B4-BE49-F238E27FC236}">
                <a16:creationId xmlns:a16="http://schemas.microsoft.com/office/drawing/2014/main" id="{8B768569-EDB5-4CD4-BC79-9D6354FE315D}"/>
              </a:ext>
            </a:extLst>
          </p:cNvPr>
          <p:cNvSpPr txBox="1"/>
          <p:nvPr/>
        </p:nvSpPr>
        <p:spPr>
          <a:xfrm>
            <a:off x="5690056" y="3148237"/>
            <a:ext cx="294295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-valencia" b="1" dirty="0">
                <a:latin typeface="Arial" panose="020B0604020202020204" pitchFamily="34" charset="0"/>
                <a:cs typeface="Arial" panose="020B0604020202020204" pitchFamily="34" charset="0"/>
              </a:rPr>
              <a:t>Inversión total</a:t>
            </a:r>
            <a:r>
              <a:rPr lang="ca-ES-valencia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ca-ES-valencia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a-ES-valencia" b="1" dirty="0">
                <a:latin typeface="Arial" panose="020B0604020202020204" pitchFamily="34" charset="0"/>
                <a:cs typeface="Arial" panose="020B0604020202020204" pitchFamily="34" charset="0"/>
              </a:rPr>
              <a:t>XXXXXX,00 €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8394D524-EFF8-E133-06A1-AA14CA5EEB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1567" y="5973492"/>
            <a:ext cx="5087155" cy="641283"/>
          </a:xfrm>
          <a:prstGeom prst="rect">
            <a:avLst/>
          </a:prstGeom>
        </p:spPr>
      </p:pic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D262D999-35F8-400A-44A8-5536C570F245}"/>
              </a:ext>
            </a:extLst>
          </p:cNvPr>
          <p:cNvCxnSpPr/>
          <p:nvPr/>
        </p:nvCxnSpPr>
        <p:spPr>
          <a:xfrm>
            <a:off x="161365" y="4733366"/>
            <a:ext cx="8713694" cy="0"/>
          </a:xfrm>
          <a:prstGeom prst="line">
            <a:avLst/>
          </a:prstGeom>
          <a:ln w="381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BC2DCD8B-4805-7BA0-8AFE-F7704D030807}"/>
              </a:ext>
            </a:extLst>
          </p:cNvPr>
          <p:cNvCxnSpPr/>
          <p:nvPr/>
        </p:nvCxnSpPr>
        <p:spPr>
          <a:xfrm>
            <a:off x="179295" y="5840503"/>
            <a:ext cx="8713694" cy="0"/>
          </a:xfrm>
          <a:prstGeom prst="line">
            <a:avLst/>
          </a:prstGeom>
          <a:ln w="381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" name="CuadroTexto 6">
            <a:extLst>
              <a:ext uri="{FF2B5EF4-FFF2-40B4-BE49-F238E27FC236}">
                <a16:creationId xmlns:a16="http://schemas.microsoft.com/office/drawing/2014/main" id="{51CE366E-2C51-9C43-45E5-B24F036287A9}"/>
              </a:ext>
            </a:extLst>
          </p:cNvPr>
          <p:cNvSpPr txBox="1"/>
          <p:nvPr/>
        </p:nvSpPr>
        <p:spPr>
          <a:xfrm>
            <a:off x="443752" y="4921624"/>
            <a:ext cx="828338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</a:rPr>
              <a:t>Inversión financiada con cargo al Mecanismo para la Recuperación y la Resiliencia (MRR) incluido dentro del instrumento financiero Next </a:t>
            </a:r>
            <a:r>
              <a:rPr lang="es-E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Generation</a:t>
            </a:r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</a:rPr>
              <a:t> EU, Plan de Recuperación, Transformación y Resiliencia, línea de actuación C5.I2</a:t>
            </a:r>
          </a:p>
        </p:txBody>
      </p:sp>
    </p:spTree>
    <p:extLst>
      <p:ext uri="{BB962C8B-B14F-4D97-AF65-F5344CB8AC3E}">
        <p14:creationId xmlns:p14="http://schemas.microsoft.com/office/powerpoint/2010/main" val="4902328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5BF21D2-1474-446D-A724-F265FD51EEA1}"/>
              </a:ext>
            </a:extLst>
          </p:cNvPr>
          <p:cNvSpPr/>
          <p:nvPr/>
        </p:nvSpPr>
        <p:spPr>
          <a:xfrm>
            <a:off x="0" y="471824"/>
            <a:ext cx="9144000" cy="2136904"/>
          </a:xfrm>
          <a:prstGeom prst="rect">
            <a:avLst/>
          </a:prstGeom>
          <a:solidFill>
            <a:srgbClr val="C80F2E"/>
          </a:solidFill>
          <a:ln>
            <a:solidFill>
              <a:srgbClr val="C80F2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-valencia" dirty="0"/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68B1EFB1-41D3-43F2-9FD7-137D8801B34A}"/>
              </a:ext>
            </a:extLst>
          </p:cNvPr>
          <p:cNvSpPr txBox="1"/>
          <p:nvPr/>
        </p:nvSpPr>
        <p:spPr>
          <a:xfrm>
            <a:off x="443752" y="848340"/>
            <a:ext cx="8283389" cy="1323439"/>
          </a:xfrm>
          <a:prstGeom prst="rect">
            <a:avLst/>
          </a:prstGeom>
          <a:noFill/>
          <a:ln>
            <a:solidFill>
              <a:srgbClr val="C80F2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a-ES-valencia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Subvencions estatals destinades al desenvolupament d’actuacions d’adaptació del risc d’inundació de les edificacions, equipaments i instal·lacions o explotacions existents a la conca b baixa del Riu Segura.</a:t>
            </a:r>
          </a:p>
        </p:txBody>
      </p:sp>
      <p:sp>
        <p:nvSpPr>
          <p:cNvPr id="35" name="QuadreDeText 34">
            <a:extLst>
              <a:ext uri="{FF2B5EF4-FFF2-40B4-BE49-F238E27FC236}">
                <a16:creationId xmlns:a16="http://schemas.microsoft.com/office/drawing/2014/main" id="{4704D125-A5F5-4EA2-AA18-413AE976644C}"/>
              </a:ext>
            </a:extLst>
          </p:cNvPr>
          <p:cNvSpPr txBox="1"/>
          <p:nvPr/>
        </p:nvSpPr>
        <p:spPr>
          <a:xfrm>
            <a:off x="443752" y="2833578"/>
            <a:ext cx="449131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a-ES-valencia" sz="1400" b="1" dirty="0">
                <a:latin typeface="Arial" panose="020B0604020202020204" pitchFamily="34" charset="0"/>
                <a:cs typeface="Arial" panose="020B0604020202020204" pitchFamily="34" charset="0"/>
              </a:rPr>
              <a:t>Component C5: Protecció del litoral i els recursos hídrics.</a:t>
            </a:r>
          </a:p>
          <a:p>
            <a:pPr algn="just"/>
            <a:endParaRPr lang="ca-ES-valencia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ca-ES-valencia" sz="1400" b="1" dirty="0">
                <a:latin typeface="Arial" panose="020B0604020202020204" pitchFamily="34" charset="0"/>
                <a:cs typeface="Arial" panose="020B0604020202020204" pitchFamily="34" charset="0"/>
              </a:rPr>
              <a:t>Inversió I2: Seguiment i restauració d’ecosistemes fluvials, recuperació d'aqüífers i mitigació del risc d’inundació.</a:t>
            </a:r>
          </a:p>
        </p:txBody>
      </p:sp>
      <p:sp>
        <p:nvSpPr>
          <p:cNvPr id="36" name="QuadreDeText 35">
            <a:extLst>
              <a:ext uri="{FF2B5EF4-FFF2-40B4-BE49-F238E27FC236}">
                <a16:creationId xmlns:a16="http://schemas.microsoft.com/office/drawing/2014/main" id="{8B768569-EDB5-4CD4-BC79-9D6354FE315D}"/>
              </a:ext>
            </a:extLst>
          </p:cNvPr>
          <p:cNvSpPr txBox="1"/>
          <p:nvPr/>
        </p:nvSpPr>
        <p:spPr>
          <a:xfrm>
            <a:off x="5690056" y="3148237"/>
            <a:ext cx="294295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-valencia" b="1" dirty="0">
                <a:latin typeface="Arial" panose="020B0604020202020204" pitchFamily="34" charset="0"/>
                <a:cs typeface="Arial" panose="020B0604020202020204" pitchFamily="34" charset="0"/>
              </a:rPr>
              <a:t>Inversió total </a:t>
            </a:r>
            <a:r>
              <a:rPr lang="ca-ES-valencia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ca-ES-valencia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a-ES-valencia" b="1" dirty="0">
                <a:latin typeface="Arial" panose="020B0604020202020204" pitchFamily="34" charset="0"/>
                <a:cs typeface="Arial" panose="020B0604020202020204" pitchFamily="34" charset="0"/>
              </a:rPr>
              <a:t>XXXXXX,00 €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8394D524-EFF8-E133-06A1-AA14CA5EEB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1567" y="5973492"/>
            <a:ext cx="5087155" cy="641283"/>
          </a:xfrm>
          <a:prstGeom prst="rect">
            <a:avLst/>
          </a:prstGeom>
        </p:spPr>
      </p:pic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D262D999-35F8-400A-44A8-5536C570F245}"/>
              </a:ext>
            </a:extLst>
          </p:cNvPr>
          <p:cNvCxnSpPr/>
          <p:nvPr/>
        </p:nvCxnSpPr>
        <p:spPr>
          <a:xfrm>
            <a:off x="161365" y="4733366"/>
            <a:ext cx="8713694" cy="0"/>
          </a:xfrm>
          <a:prstGeom prst="line">
            <a:avLst/>
          </a:prstGeom>
          <a:ln w="381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BC2DCD8B-4805-7BA0-8AFE-F7704D030807}"/>
              </a:ext>
            </a:extLst>
          </p:cNvPr>
          <p:cNvCxnSpPr/>
          <p:nvPr/>
        </p:nvCxnSpPr>
        <p:spPr>
          <a:xfrm>
            <a:off x="179295" y="5840503"/>
            <a:ext cx="8713694" cy="0"/>
          </a:xfrm>
          <a:prstGeom prst="line">
            <a:avLst/>
          </a:prstGeom>
          <a:ln w="381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" name="CuadroTexto 6">
            <a:extLst>
              <a:ext uri="{FF2B5EF4-FFF2-40B4-BE49-F238E27FC236}">
                <a16:creationId xmlns:a16="http://schemas.microsoft.com/office/drawing/2014/main" id="{51CE366E-2C51-9C43-45E5-B24F036287A9}"/>
              </a:ext>
            </a:extLst>
          </p:cNvPr>
          <p:cNvSpPr txBox="1"/>
          <p:nvPr/>
        </p:nvSpPr>
        <p:spPr>
          <a:xfrm>
            <a:off x="443752" y="4921624"/>
            <a:ext cx="828338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Inversió</a:t>
            </a:r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finançada</a:t>
            </a:r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amb</a:t>
            </a:r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càrrec</a:t>
            </a:r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</a:rPr>
              <a:t> al </a:t>
            </a:r>
            <a:r>
              <a:rPr lang="es-E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Mecanisme</a:t>
            </a:r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</a:rPr>
              <a:t> per a la </a:t>
            </a:r>
            <a:r>
              <a:rPr lang="es-E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Recuperació</a:t>
            </a:r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</a:rPr>
              <a:t> i la </a:t>
            </a:r>
            <a:r>
              <a:rPr lang="es-E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Resiliència</a:t>
            </a:r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</a:rPr>
              <a:t> (MRR) </a:t>
            </a:r>
            <a:r>
              <a:rPr lang="es-E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inclòs</a:t>
            </a:r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dins</a:t>
            </a:r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s-E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l'instrument</a:t>
            </a:r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financer</a:t>
            </a:r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</a:rPr>
              <a:t> Next </a:t>
            </a:r>
            <a:r>
              <a:rPr lang="es-E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Generation</a:t>
            </a:r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</a:rPr>
              <a:t> EU, Pla de </a:t>
            </a:r>
            <a:r>
              <a:rPr lang="es-E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Recuperació</a:t>
            </a:r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E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Transformació</a:t>
            </a:r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es-E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Resiliència</a:t>
            </a:r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E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línia</a:t>
            </a:r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d'actuació</a:t>
            </a:r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</a:rPr>
              <a:t> C5. I2</a:t>
            </a:r>
          </a:p>
        </p:txBody>
      </p:sp>
    </p:spTree>
    <p:extLst>
      <p:ext uri="{BB962C8B-B14F-4D97-AF65-F5344CB8AC3E}">
        <p14:creationId xmlns:p14="http://schemas.microsoft.com/office/powerpoint/2010/main" val="40674822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l'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l'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l'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585</TotalTime>
  <Words>208</Words>
  <Application>Microsoft Office PowerPoint</Application>
  <PresentationFormat>Presentación en pantalla (4:3)</PresentationFormat>
  <Paragraphs>16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Paula Munuera Formigo</dc:creator>
  <cp:lastModifiedBy>GÓMEZ MARTÍNEZ, Mª ISABEL</cp:lastModifiedBy>
  <cp:revision>49</cp:revision>
  <dcterms:created xsi:type="dcterms:W3CDTF">2022-08-02T07:27:01Z</dcterms:created>
  <dcterms:modified xsi:type="dcterms:W3CDTF">2024-03-21T11:46:01Z</dcterms:modified>
</cp:coreProperties>
</file>